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22"/>
  </p:notesMasterIdLst>
  <p:sldIdLst>
    <p:sldId id="256" r:id="rId2"/>
    <p:sldId id="280" r:id="rId3"/>
    <p:sldId id="263" r:id="rId4"/>
    <p:sldId id="261" r:id="rId5"/>
    <p:sldId id="264" r:id="rId6"/>
    <p:sldId id="267" r:id="rId7"/>
    <p:sldId id="268" r:id="rId8"/>
    <p:sldId id="257" r:id="rId9"/>
    <p:sldId id="269" r:id="rId10"/>
    <p:sldId id="279" r:id="rId11"/>
    <p:sldId id="281" r:id="rId12"/>
    <p:sldId id="273" r:id="rId13"/>
    <p:sldId id="258" r:id="rId14"/>
    <p:sldId id="277" r:id="rId15"/>
    <p:sldId id="278" r:id="rId16"/>
    <p:sldId id="275" r:id="rId17"/>
    <p:sldId id="274" r:id="rId18"/>
    <p:sldId id="276" r:id="rId19"/>
    <p:sldId id="272" r:id="rId20"/>
    <p:sldId id="26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74070" autoAdjust="0"/>
  </p:normalViewPr>
  <p:slideViewPr>
    <p:cSldViewPr snapToGrid="0">
      <p:cViewPr varScale="1">
        <p:scale>
          <a:sx n="85" d="100"/>
          <a:sy n="85" d="100"/>
        </p:scale>
        <p:origin x="141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581138-5CBE-4E1C-85AB-9FE2BB306DE1}" type="datetimeFigureOut">
              <a:rPr lang="nb-NO" smtClean="0"/>
              <a:t>19.11.2019</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4AE86F-0C3F-4F77-BFFF-7C361844B318}" type="slidenum">
              <a:rPr lang="nb-NO" smtClean="0"/>
              <a:t>‹#›</a:t>
            </a:fld>
            <a:endParaRPr lang="nb-NO"/>
          </a:p>
        </p:txBody>
      </p:sp>
    </p:spTree>
    <p:extLst>
      <p:ext uri="{BB962C8B-B14F-4D97-AF65-F5344CB8AC3E}">
        <p14:creationId xmlns:p14="http://schemas.microsoft.com/office/powerpoint/2010/main" val="3822489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Svein Soleng kontaktet</a:t>
            </a:r>
            <a:r>
              <a:rPr lang="nb-NO" baseline="0" dirty="0" smtClean="0"/>
              <a:t> meg for noen år siden og lurte på om jeg kunne finne ut mer om får felles </a:t>
            </a:r>
            <a:r>
              <a:rPr lang="nb-NO" baseline="0" dirty="0" err="1" smtClean="0"/>
              <a:t>forfaf</a:t>
            </a:r>
            <a:r>
              <a:rPr lang="nb-NO" baseline="0" dirty="0" smtClean="0"/>
              <a:t> Mathias Hans Mathiassen, også kalt Lille-Mattis. </a:t>
            </a:r>
          </a:p>
          <a:p>
            <a:endParaRPr lang="nb-NO" baseline="0" dirty="0" smtClean="0"/>
          </a:p>
          <a:p>
            <a:r>
              <a:rPr lang="nb-NO" baseline="0" dirty="0" smtClean="0"/>
              <a:t>Jeg tenkte som Pippi, det har jeg aldri gjort så det får jeg sikker til, det her var såpass morsomt at jeg jobbet med både fars og mors slekta min og har funnet ca. 160 stykker av opphavet mitt. </a:t>
            </a:r>
          </a:p>
          <a:p>
            <a:endParaRPr lang="nb-NO" baseline="0" dirty="0" smtClean="0"/>
          </a:p>
          <a:p>
            <a:r>
              <a:rPr lang="nb-NO" baseline="0" dirty="0" smtClean="0"/>
              <a:t>Jeg ber dere legge merke til noen navn i det treet her. </a:t>
            </a:r>
          </a:p>
          <a:p>
            <a:endParaRPr lang="nb-NO" baseline="0" dirty="0" smtClean="0"/>
          </a:p>
          <a:p>
            <a:r>
              <a:rPr lang="nb-NO" baseline="0" dirty="0" err="1" smtClean="0"/>
              <a:t>Pehr</a:t>
            </a:r>
            <a:r>
              <a:rPr lang="nb-NO" baseline="0" dirty="0" smtClean="0"/>
              <a:t> Mattson </a:t>
            </a:r>
            <a:r>
              <a:rPr lang="nb-NO" baseline="0" dirty="0" err="1" smtClean="0"/>
              <a:t>Tarkiainen</a:t>
            </a:r>
            <a:r>
              <a:rPr lang="nb-NO" baseline="0" dirty="0" smtClean="0"/>
              <a:t> og Sofia </a:t>
            </a:r>
            <a:r>
              <a:rPr lang="nb-NO" baseline="0" dirty="0" err="1" smtClean="0"/>
              <a:t>Persdotter</a:t>
            </a:r>
            <a:r>
              <a:rPr lang="nb-NO" baseline="0" dirty="0" smtClean="0"/>
              <a:t> Antilla, dem skal vi jobbe litt med utover i presentasjonen. </a:t>
            </a:r>
          </a:p>
          <a:p>
            <a:endParaRPr lang="nb-NO" baseline="0" dirty="0" smtClean="0"/>
          </a:p>
          <a:p>
            <a:r>
              <a:rPr lang="nb-NO" baseline="0" dirty="0" smtClean="0"/>
              <a:t>Jeg ber dere også legge merke til Petter Larsson </a:t>
            </a:r>
            <a:r>
              <a:rPr lang="nb-NO" baseline="0" dirty="0" err="1" smtClean="0"/>
              <a:t>Servio</a:t>
            </a:r>
            <a:r>
              <a:rPr lang="nb-NO" baseline="0" dirty="0" smtClean="0"/>
              <a:t> som vi skal studere litt på opphavet til. </a:t>
            </a:r>
          </a:p>
          <a:p>
            <a:endParaRPr lang="nb-NO" baseline="0" dirty="0" smtClean="0"/>
          </a:p>
          <a:p>
            <a:r>
              <a:rPr lang="nb-NO" baseline="0" dirty="0" smtClean="0"/>
              <a:t>Tanken er at vi drodler litt rundt deg jeg har gjort og kanskje på den måten gir noen hint om mulige måter å forske på slekten sin på. </a:t>
            </a:r>
          </a:p>
        </p:txBody>
      </p:sp>
      <p:sp>
        <p:nvSpPr>
          <p:cNvPr id="4" name="Plassholder for lysbildenummer 3"/>
          <p:cNvSpPr>
            <a:spLocks noGrp="1"/>
          </p:cNvSpPr>
          <p:nvPr>
            <p:ph type="sldNum" sz="quarter" idx="10"/>
          </p:nvPr>
        </p:nvSpPr>
        <p:spPr/>
        <p:txBody>
          <a:bodyPr/>
          <a:lstStyle/>
          <a:p>
            <a:fld id="{D54AE86F-0C3F-4F77-BFFF-7C361844B318}" type="slidenum">
              <a:rPr lang="nb-NO" smtClean="0"/>
              <a:t>2</a:t>
            </a:fld>
            <a:endParaRPr lang="nb-NO"/>
          </a:p>
        </p:txBody>
      </p:sp>
    </p:spTree>
    <p:extLst>
      <p:ext uri="{BB962C8B-B14F-4D97-AF65-F5344CB8AC3E}">
        <p14:creationId xmlns:p14="http://schemas.microsoft.com/office/powerpoint/2010/main" val="3507868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Arkivverket sitter på et enormt materiale.</a:t>
            </a:r>
            <a:r>
              <a:rPr lang="nb-NO" baseline="0" dirty="0" smtClean="0"/>
              <a:t> Noe av dette, det mest populære legger de ut på Digitalarkivet. </a:t>
            </a:r>
          </a:p>
          <a:p>
            <a:endParaRPr lang="nb-NO" baseline="0" dirty="0" smtClean="0"/>
          </a:p>
          <a:p>
            <a:r>
              <a:rPr lang="nb-NO" baseline="0" dirty="0" smtClean="0"/>
              <a:t>Det er viktig å være kritisk og sørge for flere kilder før vi er sikre på at noe er rett. </a:t>
            </a:r>
          </a:p>
          <a:p>
            <a:endParaRPr lang="nb-NO" baseline="0" dirty="0" smtClean="0"/>
          </a:p>
          <a:p>
            <a:r>
              <a:rPr lang="nb-NO" baseline="0" dirty="0" smtClean="0"/>
              <a:t>Hvis dere skal huske ett nettsted etter i dag så er det digitalarkivet. Det som er så bra med digitalarkivet er</a:t>
            </a:r>
          </a:p>
          <a:p>
            <a:endParaRPr lang="nb-NO" baseline="0" dirty="0" smtClean="0"/>
          </a:p>
          <a:p>
            <a:pPr marL="228600" indent="-228600">
              <a:buAutoNum type="arabicPeriod"/>
            </a:pPr>
            <a:r>
              <a:rPr lang="nb-NO" baseline="0" dirty="0" smtClean="0"/>
              <a:t>Det er søkbart på navn, datoer, gårdsnavn og så videre</a:t>
            </a:r>
          </a:p>
          <a:p>
            <a:pPr marL="228600" indent="-228600">
              <a:buAutoNum type="arabicPeriod"/>
            </a:pPr>
            <a:r>
              <a:rPr lang="nb-NO" baseline="0" dirty="0" smtClean="0"/>
              <a:t>Originaldokumentene er tilgjengelige som bilder</a:t>
            </a:r>
          </a:p>
          <a:p>
            <a:pPr marL="228600" indent="-228600">
              <a:buAutoNum type="arabicPeriod"/>
            </a:pPr>
            <a:endParaRPr lang="nb-NO" baseline="0" dirty="0" smtClean="0"/>
          </a:p>
          <a:p>
            <a:pPr marL="228600" indent="-228600">
              <a:buAutoNum type="arabicPeriod"/>
            </a:pPr>
            <a:endParaRPr lang="nb-NO" baseline="0" dirty="0" smtClean="0"/>
          </a:p>
          <a:p>
            <a:endParaRPr lang="nb-NO" baseline="0" dirty="0" smtClean="0"/>
          </a:p>
          <a:p>
            <a:endParaRPr lang="nb-NO" baseline="0" dirty="0" smtClean="0"/>
          </a:p>
        </p:txBody>
      </p:sp>
      <p:sp>
        <p:nvSpPr>
          <p:cNvPr id="4" name="Plassholder for lysbildenummer 3"/>
          <p:cNvSpPr>
            <a:spLocks noGrp="1"/>
          </p:cNvSpPr>
          <p:nvPr>
            <p:ph type="sldNum" sz="quarter" idx="10"/>
          </p:nvPr>
        </p:nvSpPr>
        <p:spPr/>
        <p:txBody>
          <a:bodyPr/>
          <a:lstStyle/>
          <a:p>
            <a:fld id="{D54AE86F-0C3F-4F77-BFFF-7C361844B318}" type="slidenum">
              <a:rPr lang="nb-NO" smtClean="0"/>
              <a:t>3</a:t>
            </a:fld>
            <a:endParaRPr lang="nb-NO"/>
          </a:p>
        </p:txBody>
      </p:sp>
    </p:spTree>
    <p:extLst>
      <p:ext uri="{BB962C8B-B14F-4D97-AF65-F5344CB8AC3E}">
        <p14:creationId xmlns:p14="http://schemas.microsoft.com/office/powerpoint/2010/main" val="3805853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Det beste tipset</a:t>
            </a:r>
            <a:r>
              <a:rPr lang="nb-NO" baseline="0" dirty="0" smtClean="0"/>
              <a:t> er å starte på Digitalarkivet. Her er en rekke kilder gjort klare for oss å søke i. </a:t>
            </a:r>
          </a:p>
          <a:p>
            <a:endParaRPr lang="nb-NO" baseline="0" dirty="0" smtClean="0"/>
          </a:p>
          <a:p>
            <a:r>
              <a:rPr lang="nb-NO" baseline="0" dirty="0" smtClean="0"/>
              <a:t>Her er det viktig å holde tunga rett i munnen. Veldig fort gjort å havne på villspor. </a:t>
            </a:r>
            <a:endParaRPr lang="nb-NO" dirty="0"/>
          </a:p>
        </p:txBody>
      </p:sp>
      <p:sp>
        <p:nvSpPr>
          <p:cNvPr id="4" name="Plassholder for lysbildenummer 3"/>
          <p:cNvSpPr>
            <a:spLocks noGrp="1"/>
          </p:cNvSpPr>
          <p:nvPr>
            <p:ph type="sldNum" sz="quarter" idx="10"/>
          </p:nvPr>
        </p:nvSpPr>
        <p:spPr/>
        <p:txBody>
          <a:bodyPr/>
          <a:lstStyle/>
          <a:p>
            <a:fld id="{D54AE86F-0C3F-4F77-BFFF-7C361844B318}" type="slidenum">
              <a:rPr lang="nb-NO" smtClean="0"/>
              <a:t>4</a:t>
            </a:fld>
            <a:endParaRPr lang="nb-NO"/>
          </a:p>
        </p:txBody>
      </p:sp>
    </p:spTree>
    <p:extLst>
      <p:ext uri="{BB962C8B-B14F-4D97-AF65-F5344CB8AC3E}">
        <p14:creationId xmlns:p14="http://schemas.microsoft.com/office/powerpoint/2010/main" val="2599214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Skrevet inn som Mathias Hanssen, Far Mathias Pedersen, Mor Helene Marie Hansdatter, Faddere, Isak Salamonsen, Peder Pedersen, Josef Jensen, </a:t>
            </a:r>
            <a:r>
              <a:rPr lang="nb-NO" dirty="0" err="1" smtClean="0"/>
              <a:t>Refine</a:t>
            </a:r>
            <a:r>
              <a:rPr lang="nb-NO" dirty="0" smtClean="0"/>
              <a:t> Hedlund, Anne Kathrine Pedersdatter. </a:t>
            </a:r>
            <a:r>
              <a:rPr lang="nb-NO" dirty="0" err="1" smtClean="0"/>
              <a:t>Hjemmedøpt</a:t>
            </a:r>
            <a:r>
              <a:rPr lang="nb-NO" dirty="0" smtClean="0"/>
              <a:t> av Regine Hedlund, Vitner; Martha Kathrine Hansdatter, </a:t>
            </a:r>
            <a:r>
              <a:rPr lang="nb-NO" dirty="0" err="1" smtClean="0"/>
              <a:t>Ovidie</a:t>
            </a:r>
            <a:r>
              <a:rPr lang="nb-NO" dirty="0" smtClean="0"/>
              <a:t> Fredrikke Hansdatter. </a:t>
            </a:r>
          </a:p>
          <a:p>
            <a:endParaRPr lang="nb-NO" dirty="0" smtClean="0"/>
          </a:p>
          <a:p>
            <a:r>
              <a:rPr lang="nb-NO" dirty="0" smtClean="0"/>
              <a:t>Interessant nok finner</a:t>
            </a:r>
            <a:r>
              <a:rPr lang="nb-NO" baseline="0" dirty="0" smtClean="0"/>
              <a:t> vi Mathias som Mathias Hansen også i folketellingen av 1865</a:t>
            </a:r>
          </a:p>
          <a:p>
            <a:endParaRPr lang="nb-NO" baseline="0" dirty="0" smtClean="0"/>
          </a:p>
          <a:p>
            <a:r>
              <a:rPr lang="nb-NO" baseline="0" dirty="0" smtClean="0"/>
              <a:t>Ta vare på disse utklippene, noter hvor dere har funnet dem, sidetall og gjerne også plassering på siden. Det er garantert at dere på ett eller annet tidspunkt kommer tilbake til originaldokumentet. </a:t>
            </a:r>
          </a:p>
          <a:p>
            <a:endParaRPr lang="nb-NO" baseline="0" dirty="0" smtClean="0"/>
          </a:p>
          <a:p>
            <a:r>
              <a:rPr lang="nb-NO" baseline="0" dirty="0" smtClean="0"/>
              <a:t>Dette er ganske enkelt å lese, det finnes innføringer som er tilnærmet umulig å forstå.</a:t>
            </a:r>
            <a:endParaRPr lang="nb-NO" dirty="0"/>
          </a:p>
        </p:txBody>
      </p:sp>
      <p:sp>
        <p:nvSpPr>
          <p:cNvPr id="4" name="Plassholder for lysbildenummer 3"/>
          <p:cNvSpPr>
            <a:spLocks noGrp="1"/>
          </p:cNvSpPr>
          <p:nvPr>
            <p:ph type="sldNum" sz="quarter" idx="10"/>
          </p:nvPr>
        </p:nvSpPr>
        <p:spPr/>
        <p:txBody>
          <a:bodyPr/>
          <a:lstStyle/>
          <a:p>
            <a:fld id="{D54AE86F-0C3F-4F77-BFFF-7C361844B318}" type="slidenum">
              <a:rPr lang="nb-NO" smtClean="0"/>
              <a:t>5</a:t>
            </a:fld>
            <a:endParaRPr lang="nb-NO"/>
          </a:p>
        </p:txBody>
      </p:sp>
    </p:spTree>
    <p:extLst>
      <p:ext uri="{BB962C8B-B14F-4D97-AF65-F5344CB8AC3E}">
        <p14:creationId xmlns:p14="http://schemas.microsoft.com/office/powerpoint/2010/main" val="1136590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Vi må ha</a:t>
            </a:r>
            <a:r>
              <a:rPr lang="nb-NO" baseline="0" dirty="0" smtClean="0"/>
              <a:t> et verktøy å skrive ned og sette informasjonen i system. </a:t>
            </a:r>
          </a:p>
          <a:p>
            <a:endParaRPr lang="nb-NO" baseline="0" dirty="0" smtClean="0"/>
          </a:p>
          <a:p>
            <a:r>
              <a:rPr lang="nb-NO" baseline="0" dirty="0" smtClean="0"/>
              <a:t>Det finnes en mange varianter der ute, noen er gratis, noen koster penger. Her er det litt smak og behag og ambisjonsnivå som avgjør. </a:t>
            </a:r>
          </a:p>
          <a:p>
            <a:endParaRPr lang="nb-NO" baseline="0" dirty="0" smtClean="0"/>
          </a:p>
          <a:p>
            <a:r>
              <a:rPr lang="nb-NO" baseline="0" dirty="0" smtClean="0"/>
              <a:t>2 ting dere bør huske på </a:t>
            </a:r>
          </a:p>
          <a:p>
            <a:endParaRPr lang="nb-NO" baseline="0" dirty="0" smtClean="0"/>
          </a:p>
          <a:p>
            <a:pPr marL="228600" indent="-228600">
              <a:buAutoNum type="arabicPeriod"/>
            </a:pPr>
            <a:r>
              <a:rPr lang="nb-NO" baseline="0" dirty="0" smtClean="0"/>
              <a:t>Det er veldig fint om verktøyet er koblet til andre slektstrær og databaser på internett</a:t>
            </a:r>
          </a:p>
          <a:p>
            <a:pPr marL="228600" indent="-228600">
              <a:buAutoNum type="arabicPeriod"/>
            </a:pPr>
            <a:r>
              <a:rPr lang="nb-NO" baseline="0" dirty="0" err="1" smtClean="0"/>
              <a:t>Backup</a:t>
            </a:r>
            <a:r>
              <a:rPr lang="nb-NO" baseline="0" dirty="0" smtClean="0"/>
              <a:t> er ingen dum ting, kjedelig om hele arbeidet blir tatt av en kaffekopp på villspor</a:t>
            </a:r>
          </a:p>
          <a:p>
            <a:pPr marL="228600" indent="-228600">
              <a:buAutoNum type="arabicPeriod"/>
            </a:pPr>
            <a:r>
              <a:rPr lang="nb-NO" baseline="0" dirty="0" smtClean="0"/>
              <a:t>På internett kan dere dele funnene deres, det er verdifullt for andre</a:t>
            </a:r>
          </a:p>
          <a:p>
            <a:endParaRPr lang="nb-NO" baseline="0" dirty="0" smtClean="0"/>
          </a:p>
          <a:p>
            <a:r>
              <a:rPr lang="nb-NO" baseline="0" dirty="0" smtClean="0"/>
              <a:t>Jeg bruker </a:t>
            </a:r>
            <a:r>
              <a:rPr lang="nb-NO" baseline="0" dirty="0" err="1" smtClean="0"/>
              <a:t>myheritage</a:t>
            </a:r>
            <a:r>
              <a:rPr lang="nb-NO" baseline="0" dirty="0" smtClean="0"/>
              <a:t>, denne er veldig enkel i bruk. I tillegg er den koblet opp mot en rekke andre databaser på internett. </a:t>
            </a:r>
            <a:endParaRPr lang="nb-NO" dirty="0" smtClean="0"/>
          </a:p>
          <a:p>
            <a:endParaRPr lang="nb-NO" dirty="0" smtClean="0"/>
          </a:p>
          <a:p>
            <a:r>
              <a:rPr lang="nb-NO" dirty="0" smtClean="0"/>
              <a:t>Jeg har rundt 160 personer i mitt slektstre</a:t>
            </a:r>
            <a:endParaRPr lang="nb-NO" dirty="0"/>
          </a:p>
        </p:txBody>
      </p:sp>
      <p:sp>
        <p:nvSpPr>
          <p:cNvPr id="4" name="Plassholder for lysbildenummer 3"/>
          <p:cNvSpPr>
            <a:spLocks noGrp="1"/>
          </p:cNvSpPr>
          <p:nvPr>
            <p:ph type="sldNum" sz="quarter" idx="10"/>
          </p:nvPr>
        </p:nvSpPr>
        <p:spPr/>
        <p:txBody>
          <a:bodyPr/>
          <a:lstStyle/>
          <a:p>
            <a:fld id="{D54AE86F-0C3F-4F77-BFFF-7C361844B318}" type="slidenum">
              <a:rPr lang="nb-NO" smtClean="0"/>
              <a:t>6</a:t>
            </a:fld>
            <a:endParaRPr lang="nb-NO"/>
          </a:p>
        </p:txBody>
      </p:sp>
    </p:spTree>
    <p:extLst>
      <p:ext uri="{BB962C8B-B14F-4D97-AF65-F5344CB8AC3E}">
        <p14:creationId xmlns:p14="http://schemas.microsoft.com/office/powerpoint/2010/main" val="2727648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D54AE86F-0C3F-4F77-BFFF-7C361844B318}" type="slidenum">
              <a:rPr lang="nb-NO" smtClean="0"/>
              <a:t>7</a:t>
            </a:fld>
            <a:endParaRPr lang="nb-NO"/>
          </a:p>
        </p:txBody>
      </p:sp>
    </p:spTree>
    <p:extLst>
      <p:ext uri="{BB962C8B-B14F-4D97-AF65-F5344CB8AC3E}">
        <p14:creationId xmlns:p14="http://schemas.microsoft.com/office/powerpoint/2010/main" val="3226002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aseline="0" dirty="0" smtClean="0"/>
              <a:t>Ida og Erik er mine </a:t>
            </a:r>
            <a:r>
              <a:rPr lang="nb-NO" baseline="0" dirty="0" err="1" smtClean="0"/>
              <a:t>olderforeldre</a:t>
            </a:r>
            <a:r>
              <a:rPr lang="nb-NO" baseline="0" dirty="0" smtClean="0"/>
              <a:t>, på min mors </a:t>
            </a:r>
            <a:r>
              <a:rPr lang="nb-NO" baseline="0" dirty="0" err="1" smtClean="0"/>
              <a:t>morside</a:t>
            </a:r>
            <a:r>
              <a:rPr lang="nb-NO" baseline="0" dirty="0" smtClean="0"/>
              <a:t>. </a:t>
            </a:r>
          </a:p>
          <a:p>
            <a:endParaRPr lang="nb-NO" baseline="0" dirty="0" smtClean="0"/>
          </a:p>
          <a:p>
            <a:r>
              <a:rPr lang="nb-NO" baseline="0" dirty="0" smtClean="0"/>
              <a:t>Ida Elise Andersdatter blir født ved Vannet i </a:t>
            </a:r>
            <a:r>
              <a:rPr lang="nb-NO" baseline="0" dirty="0" err="1" smtClean="0"/>
              <a:t>Manndalen</a:t>
            </a:r>
            <a:r>
              <a:rPr lang="nb-NO" baseline="0" dirty="0" smtClean="0"/>
              <a:t> i 1889, hun døpes 30. Juni 1889. </a:t>
            </a:r>
          </a:p>
          <a:p>
            <a:endParaRPr lang="nb-NO" baseline="0" dirty="0" smtClean="0"/>
          </a:p>
          <a:p>
            <a:r>
              <a:rPr lang="nb-NO" baseline="0" dirty="0" smtClean="0"/>
              <a:t>Erik Eriksen blir født ved Mellomgård i </a:t>
            </a:r>
            <a:r>
              <a:rPr lang="nb-NO" baseline="0" dirty="0" err="1" smtClean="0"/>
              <a:t>Manndalen</a:t>
            </a:r>
            <a:r>
              <a:rPr lang="nb-NO" baseline="0" dirty="0" smtClean="0"/>
              <a:t> i 1883 og døpes 12. september 1883. </a:t>
            </a:r>
          </a:p>
          <a:p>
            <a:endParaRPr lang="nb-NO" baseline="0" dirty="0" smtClean="0"/>
          </a:p>
          <a:p>
            <a:r>
              <a:rPr lang="nb-NO" baseline="0" dirty="0" smtClean="0"/>
              <a:t>Ida og Erik gifter seg i 1911.</a:t>
            </a:r>
          </a:p>
          <a:p>
            <a:endParaRPr lang="nb-NO" baseline="0" dirty="0" smtClean="0"/>
          </a:p>
          <a:p>
            <a:r>
              <a:rPr lang="nb-NO" baseline="0" dirty="0" smtClean="0"/>
              <a:t>Bildene ligger på internett, disse er funnet på </a:t>
            </a:r>
            <a:r>
              <a:rPr lang="nb-NO" baseline="0" dirty="0" err="1" smtClean="0"/>
              <a:t>myheritage</a:t>
            </a:r>
            <a:r>
              <a:rPr lang="nb-NO" baseline="0" dirty="0" smtClean="0"/>
              <a:t>. </a:t>
            </a:r>
          </a:p>
          <a:p>
            <a:endParaRPr lang="nb-NO" baseline="0" dirty="0" smtClean="0"/>
          </a:p>
          <a:p>
            <a:endParaRPr lang="nb-NO" baseline="0" dirty="0" smtClean="0"/>
          </a:p>
        </p:txBody>
      </p:sp>
      <p:sp>
        <p:nvSpPr>
          <p:cNvPr id="4" name="Plassholder for lysbildenummer 3"/>
          <p:cNvSpPr>
            <a:spLocks noGrp="1"/>
          </p:cNvSpPr>
          <p:nvPr>
            <p:ph type="sldNum" sz="quarter" idx="10"/>
          </p:nvPr>
        </p:nvSpPr>
        <p:spPr/>
        <p:txBody>
          <a:bodyPr/>
          <a:lstStyle/>
          <a:p>
            <a:fld id="{D54AE86F-0C3F-4F77-BFFF-7C361844B318}" type="slidenum">
              <a:rPr lang="nb-NO" smtClean="0"/>
              <a:t>8</a:t>
            </a:fld>
            <a:endParaRPr lang="nb-NO"/>
          </a:p>
        </p:txBody>
      </p:sp>
    </p:spTree>
    <p:extLst>
      <p:ext uri="{BB962C8B-B14F-4D97-AF65-F5344CB8AC3E}">
        <p14:creationId xmlns:p14="http://schemas.microsoft.com/office/powerpoint/2010/main" val="370308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Når</a:t>
            </a:r>
            <a:r>
              <a:rPr lang="nb-NO" baseline="0" dirty="0" smtClean="0"/>
              <a:t> Svein ringte var det </a:t>
            </a:r>
            <a:r>
              <a:rPr lang="nb-NO" baseline="0" dirty="0" err="1" smtClean="0"/>
              <a:t>forholdsvist</a:t>
            </a:r>
            <a:r>
              <a:rPr lang="nb-NO" baseline="0" dirty="0" smtClean="0"/>
              <a:t> enkelt å finne alt annet enn hvor foreldrene til Mathias Pedersen kom fra.</a:t>
            </a:r>
            <a:endParaRPr lang="nb-NO" dirty="0"/>
          </a:p>
        </p:txBody>
      </p:sp>
      <p:sp>
        <p:nvSpPr>
          <p:cNvPr id="4" name="Plassholder for lysbildenummer 3"/>
          <p:cNvSpPr>
            <a:spLocks noGrp="1"/>
          </p:cNvSpPr>
          <p:nvPr>
            <p:ph type="sldNum" sz="quarter" idx="10"/>
          </p:nvPr>
        </p:nvSpPr>
        <p:spPr/>
        <p:txBody>
          <a:bodyPr/>
          <a:lstStyle/>
          <a:p>
            <a:fld id="{D54AE86F-0C3F-4F77-BFFF-7C361844B318}" type="slidenum">
              <a:rPr lang="nb-NO" smtClean="0"/>
              <a:t>10</a:t>
            </a:fld>
            <a:endParaRPr lang="nb-NO"/>
          </a:p>
        </p:txBody>
      </p:sp>
    </p:spTree>
    <p:extLst>
      <p:ext uri="{BB962C8B-B14F-4D97-AF65-F5344CB8AC3E}">
        <p14:creationId xmlns:p14="http://schemas.microsoft.com/office/powerpoint/2010/main" val="4004271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aseline="0" dirty="0" smtClean="0"/>
              <a:t>I 1817 finner vi at den da 24 år gamle </a:t>
            </a:r>
            <a:r>
              <a:rPr lang="nb-NO" baseline="0" dirty="0" err="1" smtClean="0"/>
              <a:t>Pehr</a:t>
            </a:r>
            <a:r>
              <a:rPr lang="nb-NO" baseline="0" dirty="0" smtClean="0"/>
              <a:t> har rukket å bli satt i gapestokken. Hva han hadde gjort vet vi ikke enda, men det skal være mulig å finne ut av. </a:t>
            </a:r>
          </a:p>
        </p:txBody>
      </p:sp>
      <p:sp>
        <p:nvSpPr>
          <p:cNvPr id="4" name="Plassholder for lysbildenummer 3"/>
          <p:cNvSpPr>
            <a:spLocks noGrp="1"/>
          </p:cNvSpPr>
          <p:nvPr>
            <p:ph type="sldNum" sz="quarter" idx="10"/>
          </p:nvPr>
        </p:nvSpPr>
        <p:spPr/>
        <p:txBody>
          <a:bodyPr/>
          <a:lstStyle/>
          <a:p>
            <a:fld id="{D54AE86F-0C3F-4F77-BFFF-7C361844B318}" type="slidenum">
              <a:rPr lang="nb-NO" smtClean="0"/>
              <a:t>13</a:t>
            </a:fld>
            <a:endParaRPr lang="nb-NO"/>
          </a:p>
        </p:txBody>
      </p:sp>
    </p:spTree>
    <p:extLst>
      <p:ext uri="{BB962C8B-B14F-4D97-AF65-F5344CB8AC3E}">
        <p14:creationId xmlns:p14="http://schemas.microsoft.com/office/powerpoint/2010/main" val="1764804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D54AE86F-0C3F-4F77-BFFF-7C361844B318}" type="slidenum">
              <a:rPr lang="nb-NO" smtClean="0"/>
              <a:t>17</a:t>
            </a:fld>
            <a:endParaRPr lang="nb-NO"/>
          </a:p>
        </p:txBody>
      </p:sp>
    </p:spTree>
    <p:extLst>
      <p:ext uri="{BB962C8B-B14F-4D97-AF65-F5344CB8AC3E}">
        <p14:creationId xmlns:p14="http://schemas.microsoft.com/office/powerpoint/2010/main" val="1120947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I en bok utgitt </a:t>
            </a:r>
            <a:endParaRPr lang="nb-NO" dirty="0"/>
          </a:p>
        </p:txBody>
      </p:sp>
      <p:sp>
        <p:nvSpPr>
          <p:cNvPr id="4" name="Plassholder for lysbildenummer 3"/>
          <p:cNvSpPr>
            <a:spLocks noGrp="1"/>
          </p:cNvSpPr>
          <p:nvPr>
            <p:ph type="sldNum" sz="quarter" idx="10"/>
          </p:nvPr>
        </p:nvSpPr>
        <p:spPr/>
        <p:txBody>
          <a:bodyPr/>
          <a:lstStyle/>
          <a:p>
            <a:fld id="{D54AE86F-0C3F-4F77-BFFF-7C361844B318}" type="slidenum">
              <a:rPr lang="nb-NO" smtClean="0"/>
              <a:t>18</a:t>
            </a:fld>
            <a:endParaRPr lang="nb-NO"/>
          </a:p>
        </p:txBody>
      </p:sp>
    </p:spTree>
    <p:extLst>
      <p:ext uri="{BB962C8B-B14F-4D97-AF65-F5344CB8AC3E}">
        <p14:creationId xmlns:p14="http://schemas.microsoft.com/office/powerpoint/2010/main" val="2829148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Dette</a:t>
            </a:r>
            <a:r>
              <a:rPr lang="nb-NO" baseline="0" dirty="0" smtClean="0"/>
              <a:t> må være 6. søndag etter trefoldighet, trefoldighet er første søndag etter pinse. Som i 1784 er 18. Juli. </a:t>
            </a:r>
          </a:p>
          <a:p>
            <a:endParaRPr lang="nb-NO" baseline="0" dirty="0" smtClean="0"/>
          </a:p>
          <a:p>
            <a:r>
              <a:rPr lang="nb-NO" baseline="0" dirty="0" smtClean="0"/>
              <a:t>For de av dere som ønsker en utfordring, vær så god. Denne kan være beskrevet fra tinget eller andre kilder. </a:t>
            </a:r>
            <a:endParaRPr lang="nb-NO" dirty="0"/>
          </a:p>
        </p:txBody>
      </p:sp>
      <p:sp>
        <p:nvSpPr>
          <p:cNvPr id="4" name="Plassholder for lysbildenummer 3"/>
          <p:cNvSpPr>
            <a:spLocks noGrp="1"/>
          </p:cNvSpPr>
          <p:nvPr>
            <p:ph type="sldNum" sz="quarter" idx="10"/>
          </p:nvPr>
        </p:nvSpPr>
        <p:spPr/>
        <p:txBody>
          <a:bodyPr/>
          <a:lstStyle/>
          <a:p>
            <a:fld id="{D54AE86F-0C3F-4F77-BFFF-7C361844B318}" type="slidenum">
              <a:rPr lang="nb-NO" smtClean="0"/>
              <a:t>19</a:t>
            </a:fld>
            <a:endParaRPr lang="nb-NO"/>
          </a:p>
        </p:txBody>
      </p:sp>
    </p:spTree>
    <p:extLst>
      <p:ext uri="{BB962C8B-B14F-4D97-AF65-F5344CB8AC3E}">
        <p14:creationId xmlns:p14="http://schemas.microsoft.com/office/powerpoint/2010/main" val="3008972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Pierre </a:t>
            </a:r>
            <a:r>
              <a:rPr lang="nb-NO" baseline="0" dirty="0" err="1" smtClean="0"/>
              <a:t>Servaise</a:t>
            </a:r>
            <a:r>
              <a:rPr lang="nb-NO" baseline="0" dirty="0" smtClean="0"/>
              <a:t>,  er min 8. Tipp </a:t>
            </a:r>
            <a:r>
              <a:rPr lang="nb-NO" baseline="0" dirty="0" err="1" smtClean="0"/>
              <a:t>olderfar</a:t>
            </a:r>
            <a:r>
              <a:rPr lang="nb-NO" baseline="0" dirty="0" smtClean="0"/>
              <a:t>.</a:t>
            </a:r>
          </a:p>
          <a:p>
            <a:endParaRPr lang="nb-NO" dirty="0" smtClean="0"/>
          </a:p>
          <a:p>
            <a:r>
              <a:rPr lang="nb-NO" dirty="0" smtClean="0"/>
              <a:t>Pierre</a:t>
            </a:r>
            <a:r>
              <a:rPr lang="nb-NO" baseline="0" dirty="0" smtClean="0"/>
              <a:t> </a:t>
            </a:r>
            <a:r>
              <a:rPr lang="nb-NO" baseline="0" dirty="0" err="1" smtClean="0"/>
              <a:t>Servaise</a:t>
            </a:r>
            <a:r>
              <a:rPr lang="nb-NO" baseline="0" dirty="0" smtClean="0"/>
              <a:t> ble født ca. 1600. Han ble født i den vallonske regionen i sør Belgia evt. Frankrike. Han flyttet til Sverige og kommer til </a:t>
            </a:r>
            <a:r>
              <a:rPr lang="nb-NO" baseline="0" dirty="0" err="1" smtClean="0"/>
              <a:t>Kengis</a:t>
            </a:r>
            <a:r>
              <a:rPr lang="nb-NO" baseline="0" dirty="0" smtClean="0"/>
              <a:t> bruk i 1654. Her arbeider han og er oppfattet som en skikkelig bråkmaker. I 1661 blir han dømt til landsforvisning, etter noe </a:t>
            </a:r>
            <a:r>
              <a:rPr lang="nb-NO" baseline="0" dirty="0" err="1" smtClean="0"/>
              <a:t>anking</a:t>
            </a:r>
            <a:r>
              <a:rPr lang="nb-NO" baseline="0" dirty="0" smtClean="0"/>
              <a:t> blir dommen endelig i 1662. Etter dette finner vi ikke mer om han, men mulig han endte opp i Trondheim. </a:t>
            </a:r>
          </a:p>
          <a:p>
            <a:endParaRPr lang="nb-NO" baseline="0" dirty="0" smtClean="0"/>
          </a:p>
          <a:p>
            <a:r>
              <a:rPr lang="nb-NO" baseline="0" dirty="0" smtClean="0"/>
              <a:t>Tegningen over kan kanskje være av Pierre, og er et godt eksempel på dokumentasjon som vi ikke kan vite med sikkerhet. </a:t>
            </a:r>
          </a:p>
          <a:p>
            <a:endParaRPr lang="nb-NO" baseline="0" dirty="0" smtClean="0"/>
          </a:p>
          <a:p>
            <a:endParaRPr lang="nb-NO" baseline="0" dirty="0" smtClean="0"/>
          </a:p>
          <a:p>
            <a:endParaRPr lang="nb-NO" baseline="0" dirty="0" smtClean="0"/>
          </a:p>
        </p:txBody>
      </p:sp>
      <p:sp>
        <p:nvSpPr>
          <p:cNvPr id="4" name="Plassholder for lysbildenummer 3"/>
          <p:cNvSpPr>
            <a:spLocks noGrp="1"/>
          </p:cNvSpPr>
          <p:nvPr>
            <p:ph type="sldNum" sz="quarter" idx="10"/>
          </p:nvPr>
        </p:nvSpPr>
        <p:spPr/>
        <p:txBody>
          <a:bodyPr/>
          <a:lstStyle/>
          <a:p>
            <a:fld id="{D54AE86F-0C3F-4F77-BFFF-7C361844B318}" type="slidenum">
              <a:rPr lang="nb-NO" smtClean="0"/>
              <a:t>20</a:t>
            </a:fld>
            <a:endParaRPr lang="nb-NO"/>
          </a:p>
        </p:txBody>
      </p:sp>
    </p:spTree>
    <p:extLst>
      <p:ext uri="{BB962C8B-B14F-4D97-AF65-F5344CB8AC3E}">
        <p14:creationId xmlns:p14="http://schemas.microsoft.com/office/powerpoint/2010/main" val="1856222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1774423" y="802298"/>
            <a:ext cx="8637073" cy="2920713"/>
          </a:xfrm>
        </p:spPr>
        <p:txBody>
          <a:bodyPr bIns="0" anchor="b">
            <a:normAutofit/>
          </a:bodyPr>
          <a:lstStyle>
            <a:lvl1pPr algn="ctr">
              <a:defRPr sz="6600"/>
            </a:lvl1pPr>
          </a:lstStyle>
          <a:p>
            <a:r>
              <a:rPr lang="nb-NO" smtClean="0"/>
              <a:t>Klikk for å redigere tittelstil</a:t>
            </a:r>
            <a:endParaRPr lang="en-US" dirty="0"/>
          </a:p>
        </p:txBody>
      </p:sp>
      <p:sp>
        <p:nvSpPr>
          <p:cNvPr id="3" name="Subtitle 2"/>
          <p:cNvSpPr>
            <a:spLocks noGrp="1"/>
          </p:cNvSpPr>
          <p:nvPr>
            <p:ph type="subTitle" idx="1"/>
          </p:nvPr>
        </p:nvSpPr>
        <p:spPr>
          <a:xfrm>
            <a:off x="1774424" y="3724074"/>
            <a:ext cx="8637072" cy="977621"/>
          </a:xfrm>
        </p:spPr>
        <p:txBody>
          <a:bodyPr tIns="91440" bIns="91440">
            <a:normAutofit/>
          </a:bodyPr>
          <a:lstStyle>
            <a:lvl1pPr marL="0" indent="0" algn="ctr">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smtClean="0"/>
              <a:t>Klikk for å redigere undertittelstil i malen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5" name="Footer Placeholder 4"/>
          <p:cNvSpPr>
            <a:spLocks noGrp="1"/>
          </p:cNvSpPr>
          <p:nvPr>
            <p:ph type="ftr" sz="quarter" idx="11"/>
          </p:nvPr>
        </p:nvSpPr>
        <p:spPr>
          <a:xfrm>
            <a:off x="1451579" y="329307"/>
            <a:ext cx="5626774" cy="309201"/>
          </a:xfrm>
        </p:spPr>
        <p:txBody>
          <a:bodyPr/>
          <a:lstStyle/>
          <a:p>
            <a:endParaRPr lang="en-US" dirty="0"/>
          </a:p>
        </p:txBody>
      </p:sp>
      <p:sp>
        <p:nvSpPr>
          <p:cNvPr id="6" name="Slide Number Placeholder 5"/>
          <p:cNvSpPr>
            <a:spLocks noGrp="1"/>
          </p:cNvSpPr>
          <p:nvPr>
            <p:ph type="sldNum" sz="quarter" idx="12"/>
          </p:nvPr>
        </p:nvSpPr>
        <p:spPr>
          <a:xfrm>
            <a:off x="476834" y="798973"/>
            <a:ext cx="811019" cy="503578"/>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21582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en-US" dirty="0"/>
          </a:p>
        </p:txBody>
      </p:sp>
      <p:sp>
        <p:nvSpPr>
          <p:cNvPr id="3" name="Content Placeholder 2"/>
          <p:cNvSpPr>
            <a:spLocks noGrp="1"/>
          </p:cNvSpPr>
          <p:nvPr>
            <p:ph idx="1"/>
          </p:nvPr>
        </p:nvSpPr>
        <p:spPr/>
        <p:txBody>
          <a:bodyPr anchor="t"/>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76979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774423" y="1756130"/>
            <a:ext cx="8643154" cy="1969007"/>
          </a:xfrm>
        </p:spPr>
        <p:txBody>
          <a:bodyPr anchor="b">
            <a:normAutofit/>
          </a:bodyPr>
          <a:lstStyle>
            <a:lvl1pPr algn="ctr">
              <a:defRPr sz="3600"/>
            </a:lvl1pPr>
          </a:lstStyle>
          <a:p>
            <a:r>
              <a:rPr lang="nb-NO" smtClean="0"/>
              <a:t>Klikk for å redigere tittelstil</a:t>
            </a:r>
            <a:endParaRPr lang="en-US" dirty="0"/>
          </a:p>
        </p:txBody>
      </p:sp>
      <p:sp>
        <p:nvSpPr>
          <p:cNvPr id="3" name="Text Placeholder 2"/>
          <p:cNvSpPr>
            <a:spLocks noGrp="1"/>
          </p:cNvSpPr>
          <p:nvPr>
            <p:ph type="body" idx="1"/>
          </p:nvPr>
        </p:nvSpPr>
        <p:spPr>
          <a:xfrm>
            <a:off x="1774423" y="3725137"/>
            <a:ext cx="8643154" cy="1093987"/>
          </a:xfrm>
        </p:spPr>
        <p:txBody>
          <a:bodyPr tIns="91440">
            <a:normAutofit/>
          </a:bodyPr>
          <a:lstStyle>
            <a:lvl1pPr marL="0" indent="0" algn="ct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smtClean="0"/>
              <a:t>Rediger tekststiler i malen</a:t>
            </a:r>
          </a:p>
        </p:txBody>
      </p:sp>
      <p:sp>
        <p:nvSpPr>
          <p:cNvPr id="4" name="Date Placeholder 3"/>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76336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293577" cy="1059305"/>
          </a:xfrm>
        </p:spPr>
        <p:txBody>
          <a:bodyPr/>
          <a:lstStyle/>
          <a:p>
            <a:r>
              <a:rPr lang="nb-NO" smtClean="0"/>
              <a:t>Klikk for å redigere tittelstil</a:t>
            </a:r>
            <a:endParaRPr lang="en-US" dirty="0"/>
          </a:p>
        </p:txBody>
      </p:sp>
      <p:sp>
        <p:nvSpPr>
          <p:cNvPr id="3" name="Content Placeholder 2"/>
          <p:cNvSpPr>
            <a:spLocks noGrp="1"/>
          </p:cNvSpPr>
          <p:nvPr>
            <p:ph sz="half" idx="1"/>
          </p:nvPr>
        </p:nvSpPr>
        <p:spPr>
          <a:xfrm>
            <a:off x="1447331" y="2010878"/>
            <a:ext cx="4488654" cy="3448595"/>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Content Placeholder 3"/>
          <p:cNvSpPr>
            <a:spLocks noGrp="1"/>
          </p:cNvSpPr>
          <p:nvPr>
            <p:ph sz="half" idx="2"/>
          </p:nvPr>
        </p:nvSpPr>
        <p:spPr>
          <a:xfrm>
            <a:off x="6254140" y="2017343"/>
            <a:ext cx="4488654" cy="3441520"/>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83913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295603" cy="1056319"/>
          </a:xfrm>
        </p:spPr>
        <p:txBody>
          <a:bodyPr/>
          <a:lstStyle/>
          <a:p>
            <a:r>
              <a:rPr lang="nb-NO" smtClean="0"/>
              <a:t>Klikk for å redigere tittelstil</a:t>
            </a:r>
            <a:endParaRPr lang="en-US" dirty="0"/>
          </a:p>
        </p:txBody>
      </p:sp>
      <p:sp>
        <p:nvSpPr>
          <p:cNvPr id="3" name="Text Placeholder 2"/>
          <p:cNvSpPr>
            <a:spLocks noGrp="1"/>
          </p:cNvSpPr>
          <p:nvPr>
            <p:ph type="body" idx="1"/>
          </p:nvPr>
        </p:nvSpPr>
        <p:spPr>
          <a:xfrm>
            <a:off x="1447191" y="2019549"/>
            <a:ext cx="4488794"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Rediger tekststiler i malen</a:t>
            </a:r>
          </a:p>
        </p:txBody>
      </p:sp>
      <p:sp>
        <p:nvSpPr>
          <p:cNvPr id="4" name="Content Placeholder 3"/>
          <p:cNvSpPr>
            <a:spLocks noGrp="1"/>
          </p:cNvSpPr>
          <p:nvPr>
            <p:ph sz="half" idx="2"/>
          </p:nvPr>
        </p:nvSpPr>
        <p:spPr>
          <a:xfrm>
            <a:off x="1447191" y="2824269"/>
            <a:ext cx="4488794" cy="2644457"/>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5" name="Text Placeholder 4"/>
          <p:cNvSpPr>
            <a:spLocks noGrp="1"/>
          </p:cNvSpPr>
          <p:nvPr>
            <p:ph type="body" sz="quarter" idx="3"/>
          </p:nvPr>
        </p:nvSpPr>
        <p:spPr>
          <a:xfrm>
            <a:off x="6256025" y="2023003"/>
            <a:ext cx="4488794"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Rediger tekststiler i malen</a:t>
            </a:r>
          </a:p>
        </p:txBody>
      </p:sp>
      <p:sp>
        <p:nvSpPr>
          <p:cNvPr id="6" name="Content Placeholder 5"/>
          <p:cNvSpPr>
            <a:spLocks noGrp="1"/>
          </p:cNvSpPr>
          <p:nvPr>
            <p:ph sz="quarter" idx="4"/>
          </p:nvPr>
        </p:nvSpPr>
        <p:spPr>
          <a:xfrm>
            <a:off x="6256025" y="2821491"/>
            <a:ext cx="4488794" cy="2637371"/>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56633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16128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82642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2961967" cy="2406518"/>
          </a:xfrm>
        </p:spPr>
        <p:txBody>
          <a:bodyPr anchor="b">
            <a:normAutofit/>
          </a:bodyPr>
          <a:lstStyle>
            <a:lvl1pPr algn="l">
              <a:defRPr sz="2400"/>
            </a:lvl1pPr>
          </a:lstStyle>
          <a:p>
            <a:r>
              <a:rPr lang="nb-NO" smtClean="0"/>
              <a:t>Klikk for å redigere tittelstil</a:t>
            </a:r>
            <a:endParaRPr lang="en-US" dirty="0"/>
          </a:p>
        </p:txBody>
      </p:sp>
      <p:sp>
        <p:nvSpPr>
          <p:cNvPr id="3" name="Content Placeholder 2"/>
          <p:cNvSpPr>
            <a:spLocks noGrp="1"/>
          </p:cNvSpPr>
          <p:nvPr>
            <p:ph idx="1"/>
          </p:nvPr>
        </p:nvSpPr>
        <p:spPr>
          <a:xfrm>
            <a:off x="4730324" y="798974"/>
            <a:ext cx="6012470" cy="4658826"/>
          </a:xfrm>
        </p:spPr>
        <p:txBody>
          <a:bodyPr anchor="ct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Text Placeholder 3"/>
          <p:cNvSpPr>
            <a:spLocks noGrp="1"/>
          </p:cNvSpPr>
          <p:nvPr>
            <p:ph type="body" sz="half" idx="2"/>
          </p:nvPr>
        </p:nvSpPr>
        <p:spPr>
          <a:xfrm>
            <a:off x="1444671" y="3205491"/>
            <a:ext cx="2961967"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smtClean="0"/>
              <a:t>Rediger tekststiler i malen</a:t>
            </a:r>
          </a:p>
        </p:txBody>
      </p:sp>
      <p:sp>
        <p:nvSpPr>
          <p:cNvPr id="5" name="Date Placeholder 4"/>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66404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grpSp>
        <p:nvGrpSpPr>
          <p:cNvPr id="9" name="Group 8"/>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2"/>
            <a:ext cx="5532328" cy="1922299"/>
          </a:xfrm>
        </p:spPr>
        <p:txBody>
          <a:bodyPr anchor="b">
            <a:normAutofit/>
          </a:bodyPr>
          <a:lstStyle>
            <a:lvl1pPr>
              <a:defRPr sz="3200"/>
            </a:lvl1pPr>
          </a:lstStyle>
          <a:p>
            <a:r>
              <a:rPr lang="nb-NO" smtClean="0"/>
              <a:t>Klikk for å redigere tittelstil</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3200" dirty="0"/>
            </a:lvl1pPr>
          </a:lstStyle>
          <a:p>
            <a:pPr lvl="0" algn="ctr"/>
            <a:r>
              <a:rPr lang="nb-NO" smtClean="0"/>
              <a:t>Klikk ikonet for å legge til et bilde</a:t>
            </a:r>
            <a:endParaRPr lang="en-US" dirty="0"/>
          </a:p>
        </p:txBody>
      </p:sp>
      <p:sp>
        <p:nvSpPr>
          <p:cNvPr id="4" name="Text Placeholder 3"/>
          <p:cNvSpPr>
            <a:spLocks noGrp="1"/>
          </p:cNvSpPr>
          <p:nvPr>
            <p:ph type="body" sz="half" idx="2"/>
          </p:nvPr>
        </p:nvSpPr>
        <p:spPr>
          <a:xfrm>
            <a:off x="1450329" y="3059600"/>
            <a:ext cx="5524404" cy="2090134"/>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smtClean="0"/>
              <a:t>Rediger tekststiler i malen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smtClean="0"/>
              <a:pPr/>
              <a:t>11/19/2019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71165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06327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52" y="798973"/>
            <a:ext cx="1615742" cy="4659889"/>
          </a:xfrm>
        </p:spPr>
        <p:txBody>
          <a:bodyPr vert="eaVert"/>
          <a:lstStyle>
            <a:lvl1pPr algn="l">
              <a:defRPr/>
            </a:lvl1pPr>
          </a:lstStyle>
          <a:p>
            <a:r>
              <a:rPr lang="nb-NO" smtClean="0"/>
              <a:t>Klikk for å redigere tittelstil</a:t>
            </a:r>
            <a:endParaRPr lang="en-US" dirty="0"/>
          </a:p>
        </p:txBody>
      </p:sp>
      <p:sp>
        <p:nvSpPr>
          <p:cNvPr id="3" name="Vertical Text Placeholder 2"/>
          <p:cNvSpPr>
            <a:spLocks noGrp="1"/>
          </p:cNvSpPr>
          <p:nvPr>
            <p:ph type="body" orient="vert" idx="1"/>
          </p:nvPr>
        </p:nvSpPr>
        <p:spPr>
          <a:xfrm>
            <a:off x="1444672" y="798973"/>
            <a:ext cx="7518654" cy="4659889"/>
          </a:xfrm>
        </p:spPr>
        <p:txBody>
          <a:bodyPr vert="eaVert"/>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86632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579" y="804519"/>
            <a:ext cx="9291215" cy="1049235"/>
          </a:xfrm>
          <a:prstGeom prst="rect">
            <a:avLst/>
          </a:prstGeom>
        </p:spPr>
        <p:txBody>
          <a:bodyPr vert="horz" lIns="91440" tIns="45720" rIns="91440" bIns="45720" rtlCol="0" anchor="ctr">
            <a:normAutofit/>
          </a:bodyPr>
          <a:lstStyle/>
          <a:p>
            <a:r>
              <a:rPr lang="nb-NO" smtClean="0"/>
              <a:t>Klikk for å redigere tittelstil</a:t>
            </a:r>
            <a:endParaRPr lang="en-US" dirty="0"/>
          </a:p>
        </p:txBody>
      </p:sp>
      <p:sp>
        <p:nvSpPr>
          <p:cNvPr id="3" name="Text Placeholder 2"/>
          <p:cNvSpPr>
            <a:spLocks noGrp="1"/>
          </p:cNvSpPr>
          <p:nvPr>
            <p:ph type="body" idx="1"/>
          </p:nvPr>
        </p:nvSpPr>
        <p:spPr>
          <a:xfrm>
            <a:off x="1451579" y="2015732"/>
            <a:ext cx="929121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42079"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11/19/2019</a:t>
            </a:fld>
            <a:endParaRPr lang="en-US" dirty="0"/>
          </a:p>
        </p:txBody>
      </p:sp>
      <p:sp>
        <p:nvSpPr>
          <p:cNvPr id="5" name="Footer Placeholder 4"/>
          <p:cNvSpPr>
            <a:spLocks noGrp="1"/>
          </p:cNvSpPr>
          <p:nvPr>
            <p:ph type="ftr" sz="quarter" idx="3"/>
          </p:nvPr>
        </p:nvSpPr>
        <p:spPr>
          <a:xfrm>
            <a:off x="1451579" y="329307"/>
            <a:ext cx="562677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sp>
        <p:nvSpPr>
          <p:cNvPr id="9" name="Rectangle 8"/>
          <p:cNvSpPr/>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2" name="Straight Connector 11"/>
          <p:cNvCxnSpPr/>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14632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smtClean="0"/>
              <a:t>Kåfjord </a:t>
            </a:r>
            <a:r>
              <a:rPr lang="nb-NO" dirty="0" err="1" smtClean="0"/>
              <a:t>KVenforening</a:t>
            </a:r>
            <a:endParaRPr lang="nb-NO" dirty="0"/>
          </a:p>
        </p:txBody>
      </p:sp>
      <p:sp>
        <p:nvSpPr>
          <p:cNvPr id="3" name="Undertittel 2"/>
          <p:cNvSpPr>
            <a:spLocks noGrp="1"/>
          </p:cNvSpPr>
          <p:nvPr>
            <p:ph type="subTitle" idx="1"/>
          </p:nvPr>
        </p:nvSpPr>
        <p:spPr/>
        <p:txBody>
          <a:bodyPr/>
          <a:lstStyle/>
          <a:p>
            <a:r>
              <a:rPr lang="nb-NO" dirty="0" smtClean="0"/>
              <a:t>19.11.2019 Slektsforskning ved Anders Mathisen</a:t>
            </a:r>
            <a:endParaRPr lang="nb-NO" dirty="0"/>
          </a:p>
        </p:txBody>
      </p:sp>
    </p:spTree>
    <p:extLst>
      <p:ext uri="{BB962C8B-B14F-4D97-AF65-F5344CB8AC3E}">
        <p14:creationId xmlns:p14="http://schemas.microsoft.com/office/powerpoint/2010/main" val="6505549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endParaRPr lang="nb-NO"/>
          </a:p>
        </p:txBody>
      </p:sp>
      <p:pic>
        <p:nvPicPr>
          <p:cNvPr id="4" name="Bilde 3"/>
          <p:cNvPicPr>
            <a:picLocks noChangeAspect="1"/>
          </p:cNvPicPr>
          <p:nvPr/>
        </p:nvPicPr>
        <p:blipFill>
          <a:blip r:embed="rId3"/>
          <a:stretch>
            <a:fillRect/>
          </a:stretch>
        </p:blipFill>
        <p:spPr>
          <a:xfrm>
            <a:off x="-1" y="0"/>
            <a:ext cx="12192001" cy="6141494"/>
          </a:xfrm>
          <a:prstGeom prst="rect">
            <a:avLst/>
          </a:prstGeom>
        </p:spPr>
      </p:pic>
    </p:spTree>
    <p:extLst>
      <p:ext uri="{BB962C8B-B14F-4D97-AF65-F5344CB8AC3E}">
        <p14:creationId xmlns:p14="http://schemas.microsoft.com/office/powerpoint/2010/main" val="30142574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p:txBody>
          <a:bodyPr>
            <a:normAutofit/>
          </a:bodyPr>
          <a:lstStyle/>
          <a:p>
            <a:pPr marL="0" indent="0">
              <a:buNone/>
            </a:pPr>
            <a:r>
              <a:rPr lang="nb-NO" sz="4800" dirty="0"/>
              <a:t>https://www.digitalarkivet.no</a:t>
            </a:r>
          </a:p>
        </p:txBody>
      </p:sp>
    </p:spTree>
    <p:extLst>
      <p:ext uri="{BB962C8B-B14F-4D97-AF65-F5344CB8AC3E}">
        <p14:creationId xmlns:p14="http://schemas.microsoft.com/office/powerpoint/2010/main" val="35531051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R, </a:t>
            </a:r>
            <a:endParaRPr lang="nb-NO" dirty="0"/>
          </a:p>
        </p:txBody>
      </p:sp>
      <p:sp>
        <p:nvSpPr>
          <p:cNvPr id="3" name="Plassholder for innhold 2"/>
          <p:cNvSpPr>
            <a:spLocks noGrp="1"/>
          </p:cNvSpPr>
          <p:nvPr>
            <p:ph idx="1"/>
          </p:nvPr>
        </p:nvSpPr>
        <p:spPr/>
        <p:txBody>
          <a:bodyPr/>
          <a:lstStyle/>
          <a:p>
            <a:endParaRPr lang="nb-NO"/>
          </a:p>
        </p:txBody>
      </p:sp>
      <p:pic>
        <p:nvPicPr>
          <p:cNvPr id="5" name="Bilde 4"/>
          <p:cNvPicPr>
            <a:picLocks noChangeAspect="1"/>
          </p:cNvPicPr>
          <p:nvPr/>
        </p:nvPicPr>
        <p:blipFill>
          <a:blip r:embed="rId3"/>
          <a:stretch>
            <a:fillRect/>
          </a:stretch>
        </p:blipFill>
        <p:spPr>
          <a:xfrm>
            <a:off x="-29430" y="0"/>
            <a:ext cx="12250860" cy="6858000"/>
          </a:xfrm>
          <a:prstGeom prst="rect">
            <a:avLst/>
          </a:prstGeom>
        </p:spPr>
      </p:pic>
    </p:spTree>
    <p:extLst>
      <p:ext uri="{BB962C8B-B14F-4D97-AF65-F5344CB8AC3E}">
        <p14:creationId xmlns:p14="http://schemas.microsoft.com/office/powerpoint/2010/main" val="13965881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451579" y="840614"/>
            <a:ext cx="9603275" cy="1049235"/>
          </a:xfrm>
        </p:spPr>
        <p:txBody>
          <a:bodyPr/>
          <a:lstStyle/>
          <a:p>
            <a:r>
              <a:rPr lang="nb-NO" dirty="0" smtClean="0"/>
              <a:t>Mathias hans </a:t>
            </a:r>
            <a:r>
              <a:rPr lang="nb-NO" dirty="0" err="1" smtClean="0"/>
              <a:t>mathiassen</a:t>
            </a:r>
            <a:r>
              <a:rPr lang="nb-NO" dirty="0" smtClean="0"/>
              <a:t>, f. 4. August 1865</a:t>
            </a:r>
            <a:endParaRPr lang="nb-NO" dirty="0"/>
          </a:p>
        </p:txBody>
      </p:sp>
      <p:pic>
        <p:nvPicPr>
          <p:cNvPr id="5" name="Bilde 4"/>
          <p:cNvPicPr>
            <a:picLocks noChangeAspect="1"/>
          </p:cNvPicPr>
          <p:nvPr/>
        </p:nvPicPr>
        <p:blipFill>
          <a:blip r:embed="rId3"/>
          <a:stretch>
            <a:fillRect/>
          </a:stretch>
        </p:blipFill>
        <p:spPr>
          <a:xfrm>
            <a:off x="231902" y="1889849"/>
            <a:ext cx="11755491" cy="2081650"/>
          </a:xfrm>
          <a:prstGeom prst="rect">
            <a:avLst/>
          </a:prstGeom>
        </p:spPr>
      </p:pic>
      <p:sp>
        <p:nvSpPr>
          <p:cNvPr id="3" name="TekstSylinder 2"/>
          <p:cNvSpPr txBox="1"/>
          <p:nvPr/>
        </p:nvSpPr>
        <p:spPr>
          <a:xfrm>
            <a:off x="231902" y="4176215"/>
            <a:ext cx="11600707" cy="923330"/>
          </a:xfrm>
          <a:prstGeom prst="rect">
            <a:avLst/>
          </a:prstGeom>
          <a:noFill/>
        </p:spPr>
        <p:txBody>
          <a:bodyPr wrap="square" rtlCol="0">
            <a:spAutoFit/>
          </a:bodyPr>
          <a:lstStyle/>
          <a:p>
            <a:r>
              <a:rPr lang="nb-NO" dirty="0" smtClean="0"/>
              <a:t>Skrevet inn som Mathias Hanssen, Far Mathias Pedersen, Mor Helene Marie Hansdatter, Faddere, Isak Salamonsen, Peder Pedersen, Josef Jensen, </a:t>
            </a:r>
            <a:r>
              <a:rPr lang="nb-NO" dirty="0" err="1" smtClean="0"/>
              <a:t>Refine</a:t>
            </a:r>
            <a:r>
              <a:rPr lang="nb-NO" dirty="0" smtClean="0"/>
              <a:t> Hedlund, Anne Kathrine Pedersdatter. </a:t>
            </a:r>
            <a:r>
              <a:rPr lang="nb-NO" dirty="0" err="1" smtClean="0"/>
              <a:t>Hjemmedøpt</a:t>
            </a:r>
            <a:r>
              <a:rPr lang="nb-NO" dirty="0" smtClean="0"/>
              <a:t> av Regine Hedlund, Vitner; Martha Kathrine Hansdatter, </a:t>
            </a:r>
            <a:r>
              <a:rPr lang="nb-NO" dirty="0" err="1" smtClean="0"/>
              <a:t>Ovidie</a:t>
            </a:r>
            <a:r>
              <a:rPr lang="nb-NO" dirty="0" smtClean="0"/>
              <a:t> Fredrikke Hansdatter. </a:t>
            </a:r>
            <a:endParaRPr lang="nb-NO" dirty="0"/>
          </a:p>
        </p:txBody>
      </p:sp>
    </p:spTree>
    <p:extLst>
      <p:ext uri="{BB962C8B-B14F-4D97-AF65-F5344CB8AC3E}">
        <p14:creationId xmlns:p14="http://schemas.microsoft.com/office/powerpoint/2010/main" val="30168804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451579" y="78979"/>
            <a:ext cx="9291215" cy="1049235"/>
          </a:xfrm>
        </p:spPr>
        <p:txBody>
          <a:bodyPr>
            <a:normAutofit/>
          </a:bodyPr>
          <a:lstStyle/>
          <a:p>
            <a:r>
              <a:rPr lang="nb-NO" sz="2400" dirty="0" smtClean="0"/>
              <a:t>www.myheritage.com</a:t>
            </a:r>
            <a:endParaRPr lang="nb-NO" sz="2400" dirty="0"/>
          </a:p>
        </p:txBody>
      </p:sp>
      <p:sp>
        <p:nvSpPr>
          <p:cNvPr id="3" name="Plassholder for innhold 2"/>
          <p:cNvSpPr>
            <a:spLocks noGrp="1"/>
          </p:cNvSpPr>
          <p:nvPr>
            <p:ph idx="1"/>
          </p:nvPr>
        </p:nvSpPr>
        <p:spPr/>
        <p:txBody>
          <a:bodyPr/>
          <a:lstStyle/>
          <a:p>
            <a:endParaRPr lang="nb-NO"/>
          </a:p>
        </p:txBody>
      </p:sp>
      <p:pic>
        <p:nvPicPr>
          <p:cNvPr id="5" name="Bilde 4"/>
          <p:cNvPicPr>
            <a:picLocks noChangeAspect="1"/>
          </p:cNvPicPr>
          <p:nvPr/>
        </p:nvPicPr>
        <p:blipFill>
          <a:blip r:embed="rId3"/>
          <a:stretch>
            <a:fillRect/>
          </a:stretch>
        </p:blipFill>
        <p:spPr>
          <a:xfrm>
            <a:off x="1" y="1023590"/>
            <a:ext cx="12230404" cy="5854890"/>
          </a:xfrm>
          <a:prstGeom prst="rect">
            <a:avLst/>
          </a:prstGeom>
        </p:spPr>
      </p:pic>
    </p:spTree>
    <p:extLst>
      <p:ext uri="{BB962C8B-B14F-4D97-AF65-F5344CB8AC3E}">
        <p14:creationId xmlns:p14="http://schemas.microsoft.com/office/powerpoint/2010/main" val="30295631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endParaRPr lang="nb-NO"/>
          </a:p>
        </p:txBody>
      </p:sp>
      <p:pic>
        <p:nvPicPr>
          <p:cNvPr id="4" name="Bilde 3"/>
          <p:cNvPicPr>
            <a:picLocks noChangeAspect="1"/>
          </p:cNvPicPr>
          <p:nvPr/>
        </p:nvPicPr>
        <p:blipFill>
          <a:blip r:embed="rId3"/>
          <a:stretch>
            <a:fillRect/>
          </a:stretch>
        </p:blipFill>
        <p:spPr>
          <a:xfrm>
            <a:off x="450376" y="68238"/>
            <a:ext cx="11342397" cy="6762466"/>
          </a:xfrm>
          <a:prstGeom prst="rect">
            <a:avLst/>
          </a:prstGeom>
        </p:spPr>
      </p:pic>
      <p:sp>
        <p:nvSpPr>
          <p:cNvPr id="6" name="Bildeforklaring med linje 2 5"/>
          <p:cNvSpPr/>
          <p:nvPr/>
        </p:nvSpPr>
        <p:spPr>
          <a:xfrm flipH="1">
            <a:off x="3411939" y="804519"/>
            <a:ext cx="4858603" cy="1576733"/>
          </a:xfrm>
          <a:prstGeom prst="borderCallout2">
            <a:avLst>
              <a:gd name="adj1" fmla="val 18750"/>
              <a:gd name="adj2" fmla="val -8333"/>
              <a:gd name="adj3" fmla="val 18750"/>
              <a:gd name="adj4" fmla="val -16667"/>
              <a:gd name="adj5" fmla="val 254454"/>
              <a:gd name="adj6" fmla="val -344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 name="Bilde 6"/>
          <p:cNvPicPr>
            <a:picLocks noChangeAspect="1"/>
          </p:cNvPicPr>
          <p:nvPr/>
        </p:nvPicPr>
        <p:blipFill>
          <a:blip r:embed="rId4"/>
          <a:stretch>
            <a:fillRect/>
          </a:stretch>
        </p:blipFill>
        <p:spPr>
          <a:xfrm>
            <a:off x="3586509" y="1140438"/>
            <a:ext cx="4538057" cy="742956"/>
          </a:xfrm>
          <a:prstGeom prst="rect">
            <a:avLst/>
          </a:prstGeom>
        </p:spPr>
      </p:pic>
    </p:spTree>
    <p:extLst>
      <p:ext uri="{BB962C8B-B14F-4D97-AF65-F5344CB8AC3E}">
        <p14:creationId xmlns:p14="http://schemas.microsoft.com/office/powerpoint/2010/main" val="13553591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descr="https://thumbnail.myheritageimages.com/428/011/334428011/500/500012_9259169g45q1c8c6a2z84d_J_75x128.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28" name="Picture 4" descr="Ida Elise Erik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6482" y="479328"/>
            <a:ext cx="3056021" cy="5215613"/>
          </a:xfrm>
          <a:prstGeom prst="rect">
            <a:avLst/>
          </a:prstGeom>
          <a:noFill/>
          <a:extLst>
            <a:ext uri="{909E8E84-426E-40DD-AFC4-6F175D3DCCD1}">
              <a14:hiddenFill xmlns:a14="http://schemas.microsoft.com/office/drawing/2010/main">
                <a:solidFill>
                  <a:srgbClr val="FFFFFF"/>
                </a:solidFill>
              </a14:hiddenFill>
            </a:ext>
          </a:extLst>
        </p:spPr>
      </p:pic>
      <p:sp>
        <p:nvSpPr>
          <p:cNvPr id="7" name="TekstSylinder 6"/>
          <p:cNvSpPr txBox="1"/>
          <p:nvPr/>
        </p:nvSpPr>
        <p:spPr>
          <a:xfrm>
            <a:off x="0" y="6488668"/>
            <a:ext cx="3161443" cy="369332"/>
          </a:xfrm>
          <a:prstGeom prst="rect">
            <a:avLst/>
          </a:prstGeom>
          <a:noFill/>
        </p:spPr>
        <p:txBody>
          <a:bodyPr wrap="none" rtlCol="0">
            <a:spAutoFit/>
          </a:bodyPr>
          <a:lstStyle/>
          <a:p>
            <a:r>
              <a:rPr lang="nb-NO" sz="900" i="1" dirty="0"/>
              <a:t>https://</a:t>
            </a:r>
            <a:r>
              <a:rPr lang="nb-NO" sz="900" i="1" dirty="0" smtClean="0"/>
              <a:t>www.myheritage.no/names/ida_eriksen</a:t>
            </a:r>
            <a:r>
              <a:rPr lang="nb-NO" sz="900" i="1" dirty="0"/>
              <a:t/>
            </a:r>
            <a:br>
              <a:rPr lang="nb-NO" sz="900" i="1" dirty="0"/>
            </a:br>
            <a:r>
              <a:rPr lang="nb-NO" sz="900" i="1" dirty="0"/>
              <a:t>https://www.geni.com/people/Erik-Eriksen/5208700115200062158</a:t>
            </a:r>
          </a:p>
        </p:txBody>
      </p:sp>
      <p:pic>
        <p:nvPicPr>
          <p:cNvPr id="1030" name="Picture 6" descr="https://photos.geni.com/p13/21/56/6e/20/534448399b07aec3/ida_og_erik_furubakken_mediu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9375" y="455278"/>
            <a:ext cx="4763593" cy="5215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60960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Svenske kilder</a:t>
            </a:r>
            <a:endParaRPr lang="nb-NO" dirty="0"/>
          </a:p>
        </p:txBody>
      </p:sp>
      <p:sp>
        <p:nvSpPr>
          <p:cNvPr id="3" name="Plassholder for innhold 2"/>
          <p:cNvSpPr>
            <a:spLocks noGrp="1"/>
          </p:cNvSpPr>
          <p:nvPr>
            <p:ph idx="1"/>
          </p:nvPr>
        </p:nvSpPr>
        <p:spPr/>
        <p:txBody>
          <a:bodyPr/>
          <a:lstStyle/>
          <a:p>
            <a:r>
              <a:rPr lang="nb-NO" dirty="0" smtClean="0"/>
              <a:t>Riksarkivet.se</a:t>
            </a:r>
          </a:p>
          <a:p>
            <a:pPr lvl="1"/>
            <a:r>
              <a:rPr lang="nb-NO" dirty="0" err="1"/>
              <a:t>Husförhörslängder</a:t>
            </a:r>
            <a:endParaRPr lang="nb-NO" dirty="0"/>
          </a:p>
          <a:p>
            <a:pPr lvl="1"/>
            <a:r>
              <a:rPr lang="nb-NO" dirty="0"/>
              <a:t> In- </a:t>
            </a:r>
            <a:r>
              <a:rPr lang="nb-NO" dirty="0" err="1"/>
              <a:t>och</a:t>
            </a:r>
            <a:r>
              <a:rPr lang="nb-NO" dirty="0"/>
              <a:t> </a:t>
            </a:r>
            <a:r>
              <a:rPr lang="nb-NO" dirty="0" err="1"/>
              <a:t>utflyttningslängder</a:t>
            </a:r>
            <a:endParaRPr lang="nb-NO" dirty="0"/>
          </a:p>
          <a:p>
            <a:pPr lvl="1"/>
            <a:r>
              <a:rPr lang="nb-NO" dirty="0"/>
              <a:t> </a:t>
            </a:r>
            <a:r>
              <a:rPr lang="nb-NO" dirty="0" err="1"/>
              <a:t>Födelse</a:t>
            </a:r>
            <a:r>
              <a:rPr lang="nb-NO" dirty="0"/>
              <a:t>- </a:t>
            </a:r>
            <a:r>
              <a:rPr lang="nb-NO" dirty="0" err="1"/>
              <a:t>och</a:t>
            </a:r>
            <a:r>
              <a:rPr lang="nb-NO" dirty="0"/>
              <a:t> </a:t>
            </a:r>
            <a:r>
              <a:rPr lang="nb-NO" dirty="0" err="1"/>
              <a:t>dopböcker</a:t>
            </a:r>
            <a:endParaRPr lang="nb-NO" dirty="0"/>
          </a:p>
          <a:p>
            <a:pPr lvl="1"/>
            <a:r>
              <a:rPr lang="nb-NO" dirty="0" err="1"/>
              <a:t>Konfirmations</a:t>
            </a:r>
            <a:r>
              <a:rPr lang="nb-NO" dirty="0"/>
              <a:t>- </a:t>
            </a:r>
            <a:r>
              <a:rPr lang="nb-NO" dirty="0" err="1"/>
              <a:t>och</a:t>
            </a:r>
            <a:r>
              <a:rPr lang="nb-NO" dirty="0"/>
              <a:t> </a:t>
            </a:r>
            <a:r>
              <a:rPr lang="nb-NO" dirty="0" err="1"/>
              <a:t>kommunionlängder</a:t>
            </a:r>
            <a:endParaRPr lang="nb-NO" dirty="0"/>
          </a:p>
          <a:p>
            <a:pPr lvl="1"/>
            <a:r>
              <a:rPr lang="nb-NO" dirty="0"/>
              <a:t>Lysnings </a:t>
            </a:r>
            <a:r>
              <a:rPr lang="nb-NO" dirty="0" err="1"/>
              <a:t>och</a:t>
            </a:r>
            <a:r>
              <a:rPr lang="nb-NO" dirty="0"/>
              <a:t> </a:t>
            </a:r>
            <a:r>
              <a:rPr lang="nb-NO" dirty="0" err="1"/>
              <a:t>vigselböcker</a:t>
            </a:r>
            <a:endParaRPr lang="nb-NO" dirty="0"/>
          </a:p>
          <a:p>
            <a:pPr lvl="1"/>
            <a:r>
              <a:rPr lang="nb-NO" dirty="0" err="1"/>
              <a:t>Död</a:t>
            </a:r>
            <a:r>
              <a:rPr lang="nb-NO" dirty="0"/>
              <a:t>- </a:t>
            </a:r>
            <a:r>
              <a:rPr lang="nb-NO" dirty="0" err="1"/>
              <a:t>och</a:t>
            </a:r>
            <a:r>
              <a:rPr lang="nb-NO" dirty="0"/>
              <a:t> </a:t>
            </a:r>
            <a:r>
              <a:rPr lang="nb-NO" dirty="0" err="1"/>
              <a:t>begravningsböcker</a:t>
            </a:r>
            <a:endParaRPr lang="nb-NO" dirty="0"/>
          </a:p>
          <a:p>
            <a:pPr lvl="1"/>
            <a:endParaRPr lang="nb-NO" dirty="0"/>
          </a:p>
        </p:txBody>
      </p:sp>
    </p:spTree>
    <p:extLst>
      <p:ext uri="{BB962C8B-B14F-4D97-AF65-F5344CB8AC3E}">
        <p14:creationId xmlns:p14="http://schemas.microsoft.com/office/powerpoint/2010/main" val="10123141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a:blip r:embed="rId3"/>
          <a:stretch>
            <a:fillRect/>
          </a:stretch>
        </p:blipFill>
        <p:spPr>
          <a:xfrm>
            <a:off x="-1" y="0"/>
            <a:ext cx="12211265" cy="6858000"/>
          </a:xfrm>
          <a:prstGeom prst="rect">
            <a:avLst/>
          </a:prstGeom>
        </p:spPr>
      </p:pic>
    </p:spTree>
    <p:extLst>
      <p:ext uri="{BB962C8B-B14F-4D97-AF65-F5344CB8AC3E}">
        <p14:creationId xmlns:p14="http://schemas.microsoft.com/office/powerpoint/2010/main" val="35391075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0" y="118694"/>
            <a:ext cx="4781266" cy="5749844"/>
          </a:xfrm>
        </p:spPr>
        <p:txBody>
          <a:bodyPr>
            <a:normAutofit lnSpcReduction="10000"/>
          </a:bodyPr>
          <a:lstStyle/>
          <a:p>
            <a:r>
              <a:rPr lang="nb-NO" dirty="0" smtClean="0"/>
              <a:t>Vi finner enkelt Mathias Hans Mathiassen med foreldre</a:t>
            </a:r>
          </a:p>
          <a:p>
            <a:endParaRPr lang="nb-NO" dirty="0"/>
          </a:p>
          <a:p>
            <a:r>
              <a:rPr lang="nb-NO" dirty="0" smtClean="0"/>
              <a:t>Peder Mathiassen og Sofia Pedersdatter finner vi ikke</a:t>
            </a:r>
            <a:br>
              <a:rPr lang="nb-NO" dirty="0" smtClean="0"/>
            </a:br>
            <a:endParaRPr lang="nb-NO" dirty="0" smtClean="0"/>
          </a:p>
          <a:p>
            <a:r>
              <a:rPr lang="nb-NO" dirty="0" smtClean="0"/>
              <a:t>De har flyttet inn fra Sverige på </a:t>
            </a:r>
            <a:br>
              <a:rPr lang="nb-NO" dirty="0" smtClean="0"/>
            </a:br>
            <a:r>
              <a:rPr lang="nb-NO" dirty="0" smtClean="0"/>
              <a:t>1830-tallet. </a:t>
            </a:r>
            <a:br>
              <a:rPr lang="nb-NO" dirty="0" smtClean="0"/>
            </a:br>
            <a:endParaRPr lang="nb-NO" dirty="0" smtClean="0"/>
          </a:p>
          <a:p>
            <a:r>
              <a:rPr lang="nb-NO" dirty="0" smtClean="0"/>
              <a:t>I Sverige het de </a:t>
            </a:r>
            <a:r>
              <a:rPr lang="nb-NO" dirty="0" err="1" smtClean="0"/>
              <a:t>Pehr</a:t>
            </a:r>
            <a:r>
              <a:rPr lang="nb-NO" dirty="0" smtClean="0"/>
              <a:t> Mattson </a:t>
            </a:r>
            <a:r>
              <a:rPr lang="nb-NO" dirty="0" err="1" smtClean="0"/>
              <a:t>Tarkiainen</a:t>
            </a:r>
            <a:r>
              <a:rPr lang="nb-NO" dirty="0" smtClean="0"/>
              <a:t> og Sofia </a:t>
            </a:r>
            <a:r>
              <a:rPr lang="nb-NO" dirty="0" err="1" smtClean="0"/>
              <a:t>Persdotter</a:t>
            </a:r>
            <a:r>
              <a:rPr lang="nb-NO" dirty="0" smtClean="0"/>
              <a:t> Antilla</a:t>
            </a:r>
            <a:br>
              <a:rPr lang="nb-NO" dirty="0" smtClean="0"/>
            </a:br>
            <a:endParaRPr lang="nb-NO" dirty="0" smtClean="0"/>
          </a:p>
          <a:p>
            <a:r>
              <a:rPr lang="nb-NO" smtClean="0"/>
              <a:t>Kirkebøkene gir barn </a:t>
            </a:r>
            <a:r>
              <a:rPr lang="nb-NO" dirty="0" smtClean="0"/>
              <a:t>født i Sverige og Norge</a:t>
            </a:r>
            <a:endParaRPr lang="nb-NO" dirty="0"/>
          </a:p>
        </p:txBody>
      </p:sp>
      <p:pic>
        <p:nvPicPr>
          <p:cNvPr id="4" name="Bilde 3"/>
          <p:cNvPicPr>
            <a:picLocks noChangeAspect="1"/>
          </p:cNvPicPr>
          <p:nvPr/>
        </p:nvPicPr>
        <p:blipFill>
          <a:blip r:embed="rId2"/>
          <a:stretch>
            <a:fillRect/>
          </a:stretch>
        </p:blipFill>
        <p:spPr>
          <a:xfrm>
            <a:off x="4759281" y="0"/>
            <a:ext cx="7432719" cy="4107976"/>
          </a:xfrm>
          <a:prstGeom prst="rect">
            <a:avLst/>
          </a:prstGeom>
        </p:spPr>
      </p:pic>
    </p:spTree>
    <p:extLst>
      <p:ext uri="{BB962C8B-B14F-4D97-AF65-F5344CB8AC3E}">
        <p14:creationId xmlns:p14="http://schemas.microsoft.com/office/powerpoint/2010/main" val="28817950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810134" y="147996"/>
            <a:ext cx="9291215" cy="5897961"/>
          </a:xfrm>
        </p:spPr>
        <p:txBody>
          <a:bodyPr>
            <a:normAutofit/>
          </a:bodyPr>
          <a:lstStyle/>
          <a:p>
            <a:r>
              <a:rPr lang="nb-NO" dirty="0" smtClean="0"/>
              <a:t>Når og hvorfor flyttet </a:t>
            </a:r>
            <a:r>
              <a:rPr lang="nb-NO" dirty="0" err="1" smtClean="0"/>
              <a:t>Pehr</a:t>
            </a:r>
            <a:r>
              <a:rPr lang="nb-NO" dirty="0" smtClean="0"/>
              <a:t> og Sofia til Norge?</a:t>
            </a:r>
          </a:p>
          <a:p>
            <a:r>
              <a:rPr lang="nb-NO" dirty="0" smtClean="0"/>
              <a:t>Hva kan vi finne ut om livet deres i Sverige</a:t>
            </a:r>
            <a:r>
              <a:rPr lang="nb-NO" dirty="0" smtClean="0"/>
              <a:t>?</a:t>
            </a:r>
          </a:p>
          <a:p>
            <a:endParaRPr lang="nb-NO" dirty="0" smtClean="0"/>
          </a:p>
          <a:p>
            <a:endParaRPr lang="nb-NO" dirty="0"/>
          </a:p>
          <a:p>
            <a:r>
              <a:rPr lang="nb-NO" dirty="0" smtClean="0"/>
              <a:t>Johan 1823</a:t>
            </a:r>
          </a:p>
          <a:p>
            <a:r>
              <a:rPr lang="nb-NO" dirty="0" smtClean="0"/>
              <a:t>Lena </a:t>
            </a:r>
            <a:r>
              <a:rPr lang="nb-NO" dirty="0" err="1" smtClean="0"/>
              <a:t>Caisa</a:t>
            </a:r>
            <a:r>
              <a:rPr lang="nb-NO" dirty="0" smtClean="0"/>
              <a:t> 1836</a:t>
            </a:r>
          </a:p>
          <a:p>
            <a:r>
              <a:rPr lang="nb-NO" dirty="0" err="1" smtClean="0"/>
              <a:t>Isaak</a:t>
            </a:r>
            <a:r>
              <a:rPr lang="nb-NO" dirty="0" smtClean="0"/>
              <a:t> 1830</a:t>
            </a:r>
          </a:p>
          <a:p>
            <a:r>
              <a:rPr lang="nb-NO" dirty="0" smtClean="0"/>
              <a:t>Petter 1831</a:t>
            </a:r>
          </a:p>
          <a:p>
            <a:r>
              <a:rPr lang="nb-NO" dirty="0" err="1" smtClean="0"/>
              <a:t>Britha</a:t>
            </a:r>
            <a:r>
              <a:rPr lang="nb-NO" dirty="0" smtClean="0"/>
              <a:t> Maria 1835</a:t>
            </a:r>
          </a:p>
          <a:p>
            <a:r>
              <a:rPr lang="nb-NO" dirty="0" smtClean="0"/>
              <a:t>Sophie Caroline 1837</a:t>
            </a:r>
          </a:p>
          <a:p>
            <a:r>
              <a:rPr lang="nb-NO" dirty="0" smtClean="0"/>
              <a:t>Mathias 1842</a:t>
            </a:r>
          </a:p>
          <a:p>
            <a:r>
              <a:rPr lang="nb-NO" dirty="0" smtClean="0"/>
              <a:t>Andreas 1844</a:t>
            </a:r>
            <a:endParaRPr lang="nb-NO" dirty="0"/>
          </a:p>
        </p:txBody>
      </p:sp>
      <p:cxnSp>
        <p:nvCxnSpPr>
          <p:cNvPr id="5" name="Rett pilkobling 4"/>
          <p:cNvCxnSpPr/>
          <p:nvPr/>
        </p:nvCxnSpPr>
        <p:spPr>
          <a:xfrm flipH="1">
            <a:off x="11081982" y="0"/>
            <a:ext cx="13648" cy="6045958"/>
          </a:xfrm>
          <a:prstGeom prst="straightConnector1">
            <a:avLst/>
          </a:prstGeom>
          <a:ln>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7" name="Gruppe 16"/>
          <p:cNvGrpSpPr/>
          <p:nvPr/>
        </p:nvGrpSpPr>
        <p:grpSpPr>
          <a:xfrm>
            <a:off x="9116708" y="149424"/>
            <a:ext cx="2879677" cy="369332"/>
            <a:chOff x="8925636" y="722631"/>
            <a:chExt cx="2879677" cy="369332"/>
          </a:xfrm>
        </p:grpSpPr>
        <p:sp>
          <p:nvSpPr>
            <p:cNvPr id="6" name="TekstSylinder 5"/>
            <p:cNvSpPr txBox="1"/>
            <p:nvPr/>
          </p:nvSpPr>
          <p:spPr>
            <a:xfrm>
              <a:off x="11109277" y="722631"/>
              <a:ext cx="696036" cy="369332"/>
            </a:xfrm>
            <a:prstGeom prst="rect">
              <a:avLst/>
            </a:prstGeom>
            <a:noFill/>
          </p:spPr>
          <p:txBody>
            <a:bodyPr wrap="square" rtlCol="0">
              <a:spAutoFit/>
            </a:bodyPr>
            <a:lstStyle/>
            <a:p>
              <a:r>
                <a:rPr lang="nb-NO" dirty="0" smtClean="0"/>
                <a:t>1793</a:t>
              </a:r>
              <a:endParaRPr lang="nb-NO" dirty="0"/>
            </a:p>
          </p:txBody>
        </p:sp>
        <p:cxnSp>
          <p:nvCxnSpPr>
            <p:cNvPr id="8" name="Rett pilkobling 7"/>
            <p:cNvCxnSpPr>
              <a:stCxn id="6" idx="1"/>
            </p:cNvCxnSpPr>
            <p:nvPr/>
          </p:nvCxnSpPr>
          <p:spPr>
            <a:xfrm flipH="1" flipV="1">
              <a:off x="10604310" y="900752"/>
              <a:ext cx="504967" cy="6545"/>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0" name="TekstSylinder 9"/>
            <p:cNvSpPr txBox="1"/>
            <p:nvPr/>
          </p:nvSpPr>
          <p:spPr>
            <a:xfrm>
              <a:off x="8925636" y="722631"/>
              <a:ext cx="1678674" cy="369332"/>
            </a:xfrm>
            <a:prstGeom prst="rect">
              <a:avLst/>
            </a:prstGeom>
            <a:noFill/>
          </p:spPr>
          <p:txBody>
            <a:bodyPr wrap="square" rtlCol="0">
              <a:spAutoFit/>
            </a:bodyPr>
            <a:lstStyle/>
            <a:p>
              <a:r>
                <a:rPr lang="nb-NO" dirty="0" err="1" smtClean="0"/>
                <a:t>Pehr</a:t>
              </a:r>
              <a:r>
                <a:rPr lang="nb-NO" dirty="0" smtClean="0"/>
                <a:t> blir født</a:t>
              </a:r>
              <a:endParaRPr lang="nb-NO" dirty="0"/>
            </a:p>
          </p:txBody>
        </p:sp>
      </p:grpSp>
      <p:grpSp>
        <p:nvGrpSpPr>
          <p:cNvPr id="18" name="Gruppe 17"/>
          <p:cNvGrpSpPr/>
          <p:nvPr/>
        </p:nvGrpSpPr>
        <p:grpSpPr>
          <a:xfrm>
            <a:off x="9118980" y="520184"/>
            <a:ext cx="2879677" cy="369332"/>
            <a:chOff x="8927908" y="1093391"/>
            <a:chExt cx="2879677" cy="369332"/>
          </a:xfrm>
        </p:grpSpPr>
        <p:sp>
          <p:nvSpPr>
            <p:cNvPr id="14" name="TekstSylinder 13"/>
            <p:cNvSpPr txBox="1"/>
            <p:nvPr/>
          </p:nvSpPr>
          <p:spPr>
            <a:xfrm>
              <a:off x="11111549" y="1093391"/>
              <a:ext cx="696036" cy="369332"/>
            </a:xfrm>
            <a:prstGeom prst="rect">
              <a:avLst/>
            </a:prstGeom>
            <a:noFill/>
          </p:spPr>
          <p:txBody>
            <a:bodyPr wrap="square" rtlCol="0">
              <a:spAutoFit/>
            </a:bodyPr>
            <a:lstStyle/>
            <a:p>
              <a:r>
                <a:rPr lang="nb-NO" dirty="0" smtClean="0"/>
                <a:t>1801</a:t>
              </a:r>
              <a:endParaRPr lang="nb-NO" dirty="0"/>
            </a:p>
          </p:txBody>
        </p:sp>
        <p:cxnSp>
          <p:nvCxnSpPr>
            <p:cNvPr id="15" name="Rett pilkobling 14"/>
            <p:cNvCxnSpPr>
              <a:stCxn id="14" idx="1"/>
            </p:cNvCxnSpPr>
            <p:nvPr/>
          </p:nvCxnSpPr>
          <p:spPr>
            <a:xfrm flipH="1" flipV="1">
              <a:off x="10606582" y="1271512"/>
              <a:ext cx="504967" cy="6545"/>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6" name="TekstSylinder 15"/>
            <p:cNvSpPr txBox="1"/>
            <p:nvPr/>
          </p:nvSpPr>
          <p:spPr>
            <a:xfrm>
              <a:off x="8927908" y="1093391"/>
              <a:ext cx="1678674" cy="369332"/>
            </a:xfrm>
            <a:prstGeom prst="rect">
              <a:avLst/>
            </a:prstGeom>
            <a:noFill/>
          </p:spPr>
          <p:txBody>
            <a:bodyPr wrap="square" rtlCol="0">
              <a:spAutoFit/>
            </a:bodyPr>
            <a:lstStyle/>
            <a:p>
              <a:r>
                <a:rPr lang="nb-NO" dirty="0" smtClean="0"/>
                <a:t>Sofia blir født</a:t>
              </a:r>
              <a:endParaRPr lang="nb-NO" dirty="0"/>
            </a:p>
          </p:txBody>
        </p:sp>
      </p:grpSp>
      <p:grpSp>
        <p:nvGrpSpPr>
          <p:cNvPr id="24" name="Gruppe 23"/>
          <p:cNvGrpSpPr/>
          <p:nvPr/>
        </p:nvGrpSpPr>
        <p:grpSpPr>
          <a:xfrm>
            <a:off x="9118980" y="5242323"/>
            <a:ext cx="2879677" cy="369332"/>
            <a:chOff x="8925636" y="722631"/>
            <a:chExt cx="2879677" cy="369332"/>
          </a:xfrm>
        </p:grpSpPr>
        <p:sp>
          <p:nvSpPr>
            <p:cNvPr id="25" name="TekstSylinder 24"/>
            <p:cNvSpPr txBox="1"/>
            <p:nvPr/>
          </p:nvSpPr>
          <p:spPr>
            <a:xfrm>
              <a:off x="11109277" y="722631"/>
              <a:ext cx="696036" cy="369332"/>
            </a:xfrm>
            <a:prstGeom prst="rect">
              <a:avLst/>
            </a:prstGeom>
            <a:noFill/>
          </p:spPr>
          <p:txBody>
            <a:bodyPr wrap="square" rtlCol="0">
              <a:spAutoFit/>
            </a:bodyPr>
            <a:lstStyle/>
            <a:p>
              <a:r>
                <a:rPr lang="nb-NO" dirty="0" smtClean="0"/>
                <a:t>1861</a:t>
              </a:r>
              <a:endParaRPr lang="nb-NO" dirty="0"/>
            </a:p>
          </p:txBody>
        </p:sp>
        <p:cxnSp>
          <p:nvCxnSpPr>
            <p:cNvPr id="26" name="Rett pilkobling 25"/>
            <p:cNvCxnSpPr>
              <a:stCxn id="25" idx="1"/>
            </p:cNvCxnSpPr>
            <p:nvPr/>
          </p:nvCxnSpPr>
          <p:spPr>
            <a:xfrm flipH="1" flipV="1">
              <a:off x="10604310" y="900752"/>
              <a:ext cx="504967" cy="6545"/>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7" name="TekstSylinder 26"/>
            <p:cNvSpPr txBox="1"/>
            <p:nvPr/>
          </p:nvSpPr>
          <p:spPr>
            <a:xfrm>
              <a:off x="8925636" y="722631"/>
              <a:ext cx="1678674" cy="369332"/>
            </a:xfrm>
            <a:prstGeom prst="rect">
              <a:avLst/>
            </a:prstGeom>
            <a:noFill/>
          </p:spPr>
          <p:txBody>
            <a:bodyPr wrap="square" rtlCol="0">
              <a:spAutoFit/>
            </a:bodyPr>
            <a:lstStyle/>
            <a:p>
              <a:r>
                <a:rPr lang="nb-NO" dirty="0" err="1" smtClean="0"/>
                <a:t>Pehr</a:t>
              </a:r>
              <a:r>
                <a:rPr lang="nb-NO" dirty="0" smtClean="0"/>
                <a:t> dør</a:t>
              </a:r>
              <a:endParaRPr lang="nb-NO" dirty="0"/>
            </a:p>
          </p:txBody>
        </p:sp>
      </p:grpSp>
      <p:grpSp>
        <p:nvGrpSpPr>
          <p:cNvPr id="28" name="Gruppe 27"/>
          <p:cNvGrpSpPr/>
          <p:nvPr/>
        </p:nvGrpSpPr>
        <p:grpSpPr>
          <a:xfrm>
            <a:off x="9121252" y="5613083"/>
            <a:ext cx="2879677" cy="369332"/>
            <a:chOff x="8927908" y="1093391"/>
            <a:chExt cx="2879677" cy="369332"/>
          </a:xfrm>
        </p:grpSpPr>
        <p:sp>
          <p:nvSpPr>
            <p:cNvPr id="29" name="TekstSylinder 28"/>
            <p:cNvSpPr txBox="1"/>
            <p:nvPr/>
          </p:nvSpPr>
          <p:spPr>
            <a:xfrm>
              <a:off x="11111549" y="1093391"/>
              <a:ext cx="696036" cy="369332"/>
            </a:xfrm>
            <a:prstGeom prst="rect">
              <a:avLst/>
            </a:prstGeom>
            <a:noFill/>
          </p:spPr>
          <p:txBody>
            <a:bodyPr wrap="square" rtlCol="0">
              <a:spAutoFit/>
            </a:bodyPr>
            <a:lstStyle/>
            <a:p>
              <a:r>
                <a:rPr lang="nb-NO" dirty="0" smtClean="0"/>
                <a:t>1865</a:t>
              </a:r>
              <a:endParaRPr lang="nb-NO" dirty="0"/>
            </a:p>
          </p:txBody>
        </p:sp>
        <p:cxnSp>
          <p:nvCxnSpPr>
            <p:cNvPr id="30" name="Rett pilkobling 29"/>
            <p:cNvCxnSpPr>
              <a:stCxn id="29" idx="1"/>
            </p:cNvCxnSpPr>
            <p:nvPr/>
          </p:nvCxnSpPr>
          <p:spPr>
            <a:xfrm flipH="1" flipV="1">
              <a:off x="10606582" y="1271512"/>
              <a:ext cx="504967" cy="6545"/>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1" name="TekstSylinder 30"/>
            <p:cNvSpPr txBox="1"/>
            <p:nvPr/>
          </p:nvSpPr>
          <p:spPr>
            <a:xfrm>
              <a:off x="8927908" y="1093391"/>
              <a:ext cx="1678674" cy="369332"/>
            </a:xfrm>
            <a:prstGeom prst="rect">
              <a:avLst/>
            </a:prstGeom>
            <a:noFill/>
          </p:spPr>
          <p:txBody>
            <a:bodyPr wrap="square" rtlCol="0">
              <a:spAutoFit/>
            </a:bodyPr>
            <a:lstStyle/>
            <a:p>
              <a:r>
                <a:rPr lang="nb-NO" dirty="0" smtClean="0"/>
                <a:t>Sofia dør</a:t>
              </a:r>
              <a:endParaRPr lang="nb-NO" dirty="0"/>
            </a:p>
          </p:txBody>
        </p:sp>
      </p:grpSp>
      <p:grpSp>
        <p:nvGrpSpPr>
          <p:cNvPr id="32" name="Gruppe 31"/>
          <p:cNvGrpSpPr/>
          <p:nvPr/>
        </p:nvGrpSpPr>
        <p:grpSpPr>
          <a:xfrm>
            <a:off x="8775510" y="2815284"/>
            <a:ext cx="3211771" cy="369332"/>
            <a:chOff x="8595814" y="1093391"/>
            <a:chExt cx="3211771" cy="369332"/>
          </a:xfrm>
        </p:grpSpPr>
        <p:sp>
          <p:nvSpPr>
            <p:cNvPr id="33" name="TekstSylinder 32"/>
            <p:cNvSpPr txBox="1"/>
            <p:nvPr/>
          </p:nvSpPr>
          <p:spPr>
            <a:xfrm>
              <a:off x="11111549" y="1093391"/>
              <a:ext cx="696036" cy="369332"/>
            </a:xfrm>
            <a:prstGeom prst="rect">
              <a:avLst/>
            </a:prstGeom>
            <a:noFill/>
          </p:spPr>
          <p:txBody>
            <a:bodyPr wrap="square" rtlCol="0">
              <a:spAutoFit/>
            </a:bodyPr>
            <a:lstStyle/>
            <a:p>
              <a:r>
                <a:rPr lang="nb-NO" dirty="0" smtClean="0"/>
                <a:t>1831</a:t>
              </a:r>
              <a:endParaRPr lang="nb-NO" dirty="0"/>
            </a:p>
          </p:txBody>
        </p:sp>
        <p:cxnSp>
          <p:nvCxnSpPr>
            <p:cNvPr id="34" name="Rett pilkobling 33"/>
            <p:cNvCxnSpPr>
              <a:stCxn id="33" idx="1"/>
            </p:cNvCxnSpPr>
            <p:nvPr/>
          </p:nvCxnSpPr>
          <p:spPr>
            <a:xfrm flipH="1" flipV="1">
              <a:off x="10606582" y="1271512"/>
              <a:ext cx="504967" cy="6545"/>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5" name="TekstSylinder 34"/>
            <p:cNvSpPr txBox="1"/>
            <p:nvPr/>
          </p:nvSpPr>
          <p:spPr>
            <a:xfrm>
              <a:off x="8595814" y="1093391"/>
              <a:ext cx="2010768" cy="369332"/>
            </a:xfrm>
            <a:prstGeom prst="rect">
              <a:avLst/>
            </a:prstGeom>
            <a:noFill/>
          </p:spPr>
          <p:txBody>
            <a:bodyPr wrap="square" rtlCol="0">
              <a:spAutoFit/>
            </a:bodyPr>
            <a:lstStyle/>
            <a:p>
              <a:r>
                <a:rPr lang="nb-NO" dirty="0" smtClean="0"/>
                <a:t>Petter blir født</a:t>
              </a:r>
              <a:endParaRPr lang="nb-NO" dirty="0"/>
            </a:p>
          </p:txBody>
        </p:sp>
      </p:grpSp>
      <p:grpSp>
        <p:nvGrpSpPr>
          <p:cNvPr id="36" name="Gruppe 35"/>
          <p:cNvGrpSpPr/>
          <p:nvPr/>
        </p:nvGrpSpPr>
        <p:grpSpPr>
          <a:xfrm>
            <a:off x="8777782" y="3895732"/>
            <a:ext cx="3211771" cy="369332"/>
            <a:chOff x="8595814" y="1093391"/>
            <a:chExt cx="3211771" cy="369332"/>
          </a:xfrm>
        </p:grpSpPr>
        <p:sp>
          <p:nvSpPr>
            <p:cNvPr id="37" name="TekstSylinder 36"/>
            <p:cNvSpPr txBox="1"/>
            <p:nvPr/>
          </p:nvSpPr>
          <p:spPr>
            <a:xfrm>
              <a:off x="11111549" y="1093391"/>
              <a:ext cx="696036" cy="369332"/>
            </a:xfrm>
            <a:prstGeom prst="rect">
              <a:avLst/>
            </a:prstGeom>
            <a:noFill/>
          </p:spPr>
          <p:txBody>
            <a:bodyPr wrap="square" rtlCol="0">
              <a:spAutoFit/>
            </a:bodyPr>
            <a:lstStyle/>
            <a:p>
              <a:r>
                <a:rPr lang="nb-NO" dirty="0" smtClean="0"/>
                <a:t>1835</a:t>
              </a:r>
              <a:endParaRPr lang="nb-NO" dirty="0"/>
            </a:p>
          </p:txBody>
        </p:sp>
        <p:cxnSp>
          <p:nvCxnSpPr>
            <p:cNvPr id="38" name="Rett pilkobling 37"/>
            <p:cNvCxnSpPr>
              <a:stCxn id="37" idx="1"/>
            </p:cNvCxnSpPr>
            <p:nvPr/>
          </p:nvCxnSpPr>
          <p:spPr>
            <a:xfrm flipH="1" flipV="1">
              <a:off x="10606582" y="1271512"/>
              <a:ext cx="504967" cy="6545"/>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9" name="TekstSylinder 38"/>
            <p:cNvSpPr txBox="1"/>
            <p:nvPr/>
          </p:nvSpPr>
          <p:spPr>
            <a:xfrm>
              <a:off x="8595814" y="1093391"/>
              <a:ext cx="2010768" cy="369332"/>
            </a:xfrm>
            <a:prstGeom prst="rect">
              <a:avLst/>
            </a:prstGeom>
            <a:noFill/>
          </p:spPr>
          <p:txBody>
            <a:bodyPr wrap="square" rtlCol="0">
              <a:spAutoFit/>
            </a:bodyPr>
            <a:lstStyle/>
            <a:p>
              <a:r>
                <a:rPr lang="nb-NO" dirty="0" err="1" smtClean="0"/>
                <a:t>Britha</a:t>
              </a:r>
              <a:r>
                <a:rPr lang="nb-NO" dirty="0" smtClean="0"/>
                <a:t> blir født</a:t>
              </a:r>
              <a:endParaRPr lang="nb-NO" dirty="0"/>
            </a:p>
          </p:txBody>
        </p:sp>
      </p:grpSp>
      <p:sp>
        <p:nvSpPr>
          <p:cNvPr id="40" name="Rektangel 39"/>
          <p:cNvSpPr/>
          <p:nvPr/>
        </p:nvSpPr>
        <p:spPr>
          <a:xfrm>
            <a:off x="10786278" y="3184616"/>
            <a:ext cx="664194" cy="711116"/>
          </a:xfrm>
          <a:prstGeom prst="rect">
            <a:avLst/>
          </a:prstGeom>
          <a:pattFill prst="pct5">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5740459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Sylinder 7"/>
          <p:cNvSpPr txBox="1"/>
          <p:nvPr/>
        </p:nvSpPr>
        <p:spPr>
          <a:xfrm>
            <a:off x="7455948" y="5361670"/>
            <a:ext cx="5277587" cy="230832"/>
          </a:xfrm>
          <a:prstGeom prst="rect">
            <a:avLst/>
          </a:prstGeom>
          <a:noFill/>
        </p:spPr>
        <p:txBody>
          <a:bodyPr wrap="square" rtlCol="0">
            <a:spAutoFit/>
          </a:bodyPr>
          <a:lstStyle/>
          <a:p>
            <a:r>
              <a:rPr lang="nb-NO" sz="900" i="1" dirty="0"/>
              <a:t>http://seilinmuseokirkko.blogspot.com/2013/07/fotstocken.html</a:t>
            </a:r>
          </a:p>
        </p:txBody>
      </p:sp>
      <p:pic>
        <p:nvPicPr>
          <p:cNvPr id="10" name="Bilde 9"/>
          <p:cNvPicPr>
            <a:picLocks noChangeAspect="1"/>
          </p:cNvPicPr>
          <p:nvPr/>
        </p:nvPicPr>
        <p:blipFill>
          <a:blip r:embed="rId3"/>
          <a:stretch>
            <a:fillRect/>
          </a:stretch>
        </p:blipFill>
        <p:spPr>
          <a:xfrm>
            <a:off x="7558727" y="2719789"/>
            <a:ext cx="3522507" cy="2641881"/>
          </a:xfrm>
          <a:prstGeom prst="rect">
            <a:avLst/>
          </a:prstGeom>
        </p:spPr>
      </p:pic>
      <p:pic>
        <p:nvPicPr>
          <p:cNvPr id="11" name="Bilde 10"/>
          <p:cNvPicPr>
            <a:picLocks noChangeAspect="1"/>
          </p:cNvPicPr>
          <p:nvPr/>
        </p:nvPicPr>
        <p:blipFill>
          <a:blip r:embed="rId4"/>
          <a:stretch>
            <a:fillRect/>
          </a:stretch>
        </p:blipFill>
        <p:spPr>
          <a:xfrm>
            <a:off x="16022" y="563029"/>
            <a:ext cx="12175977" cy="1798034"/>
          </a:xfrm>
          <a:prstGeom prst="rect">
            <a:avLst/>
          </a:prstGeom>
        </p:spPr>
      </p:pic>
      <p:sp>
        <p:nvSpPr>
          <p:cNvPr id="12" name="TekstSylinder 11"/>
          <p:cNvSpPr txBox="1"/>
          <p:nvPr/>
        </p:nvSpPr>
        <p:spPr>
          <a:xfrm>
            <a:off x="608563" y="2702257"/>
            <a:ext cx="3813312" cy="1754326"/>
          </a:xfrm>
          <a:prstGeom prst="rect">
            <a:avLst/>
          </a:prstGeom>
          <a:noFill/>
        </p:spPr>
        <p:txBody>
          <a:bodyPr wrap="square" rtlCol="0">
            <a:spAutoFit/>
          </a:bodyPr>
          <a:lstStyle/>
          <a:p>
            <a:r>
              <a:rPr lang="nb-NO" dirty="0" err="1" smtClean="0"/>
              <a:t>Husforhørsprotokoll</a:t>
            </a:r>
            <a:r>
              <a:rPr lang="nb-NO" dirty="0" smtClean="0"/>
              <a:t> 23-24 februar 1817. </a:t>
            </a:r>
          </a:p>
          <a:p>
            <a:endParaRPr lang="nb-NO" dirty="0"/>
          </a:p>
          <a:p>
            <a:r>
              <a:rPr lang="nb-NO" dirty="0" smtClean="0"/>
              <a:t>Her fremkommer det at </a:t>
            </a:r>
            <a:r>
              <a:rPr lang="nb-NO" dirty="0" err="1" smtClean="0"/>
              <a:t>Pehr</a:t>
            </a:r>
            <a:r>
              <a:rPr lang="nb-NO" dirty="0" smtClean="0"/>
              <a:t> satt i gapestokken, hvorfor vet vi ikke (enda).</a:t>
            </a:r>
            <a:endParaRPr lang="nb-NO" dirty="0"/>
          </a:p>
        </p:txBody>
      </p:sp>
    </p:spTree>
    <p:extLst>
      <p:ext uri="{BB962C8B-B14F-4D97-AF65-F5344CB8AC3E}">
        <p14:creationId xmlns:p14="http://schemas.microsoft.com/office/powerpoint/2010/main" val="34590016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264224" y="1606297"/>
            <a:ext cx="9291215" cy="1532686"/>
          </a:xfrm>
        </p:spPr>
        <p:txBody>
          <a:bodyPr/>
          <a:lstStyle/>
          <a:p>
            <a:r>
              <a:rPr lang="nb-NO" dirty="0" smtClean="0"/>
              <a:t>I 1819 finner ut via et </a:t>
            </a:r>
            <a:r>
              <a:rPr lang="nb-NO" dirty="0" err="1" smtClean="0"/>
              <a:t>husforhør</a:t>
            </a:r>
            <a:r>
              <a:rPr lang="nb-NO" dirty="0" smtClean="0"/>
              <a:t> i </a:t>
            </a:r>
            <a:r>
              <a:rPr lang="nb-NO" dirty="0" err="1" smtClean="0"/>
              <a:t>Pello</a:t>
            </a:r>
            <a:r>
              <a:rPr lang="nb-NO" dirty="0" smtClean="0"/>
              <a:t> at </a:t>
            </a:r>
            <a:r>
              <a:rPr lang="nb-NO" dirty="0" err="1" smtClean="0"/>
              <a:t>Pehr</a:t>
            </a:r>
            <a:r>
              <a:rPr lang="nb-NO" dirty="0" smtClean="0"/>
              <a:t> (kanskje) er i </a:t>
            </a:r>
            <a:r>
              <a:rPr lang="nb-NO" dirty="0" smtClean="0"/>
              <a:t>tjeneste på gården </a:t>
            </a:r>
            <a:r>
              <a:rPr lang="nb-NO" dirty="0" err="1" smtClean="0"/>
              <a:t>Kardis</a:t>
            </a:r>
            <a:r>
              <a:rPr lang="nb-NO" dirty="0" smtClean="0"/>
              <a:t>. </a:t>
            </a:r>
            <a:endParaRPr lang="nb-NO" dirty="0"/>
          </a:p>
        </p:txBody>
      </p:sp>
      <p:pic>
        <p:nvPicPr>
          <p:cNvPr id="4" name="Bilde 3"/>
          <p:cNvPicPr/>
          <p:nvPr/>
        </p:nvPicPr>
        <p:blipFill>
          <a:blip r:embed="rId2" cstate="print"/>
          <a:srcRect/>
          <a:stretch>
            <a:fillRect/>
          </a:stretch>
        </p:blipFill>
        <p:spPr bwMode="auto">
          <a:xfrm>
            <a:off x="1" y="2799217"/>
            <a:ext cx="12192000" cy="1349704"/>
          </a:xfrm>
          <a:prstGeom prst="rect">
            <a:avLst/>
          </a:prstGeom>
          <a:noFill/>
          <a:ln w="9525">
            <a:noFill/>
            <a:miter lim="800000"/>
            <a:headEnd/>
            <a:tailEnd/>
          </a:ln>
        </p:spPr>
      </p:pic>
    </p:spTree>
    <p:extLst>
      <p:ext uri="{BB962C8B-B14F-4D97-AF65-F5344CB8AC3E}">
        <p14:creationId xmlns:p14="http://schemas.microsoft.com/office/powerpoint/2010/main" val="9816256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451577" y="1196866"/>
            <a:ext cx="9291215" cy="1136901"/>
          </a:xfrm>
        </p:spPr>
        <p:txBody>
          <a:bodyPr>
            <a:normAutofit fontScale="92500" lnSpcReduction="20000"/>
          </a:bodyPr>
          <a:lstStyle/>
          <a:p>
            <a:r>
              <a:rPr lang="nb-NO" dirty="0" smtClean="0"/>
              <a:t>I 1821 fra et </a:t>
            </a:r>
            <a:r>
              <a:rPr lang="nb-NO" dirty="0" err="1" smtClean="0"/>
              <a:t>husforhør</a:t>
            </a:r>
            <a:r>
              <a:rPr lang="nb-NO" dirty="0" smtClean="0"/>
              <a:t> i </a:t>
            </a:r>
            <a:r>
              <a:rPr lang="nb-NO" dirty="0" err="1"/>
              <a:t>Sjepijarvi</a:t>
            </a:r>
            <a:r>
              <a:rPr lang="nb-NO" dirty="0"/>
              <a:t> </a:t>
            </a:r>
            <a:r>
              <a:rPr lang="nb-NO" dirty="0" smtClean="0"/>
              <a:t> finner vi </a:t>
            </a:r>
            <a:r>
              <a:rPr lang="nb-NO" dirty="0" err="1" smtClean="0"/>
              <a:t>Pehr</a:t>
            </a:r>
            <a:r>
              <a:rPr lang="nb-NO" dirty="0" smtClean="0"/>
              <a:t> igjen på gården </a:t>
            </a:r>
            <a:r>
              <a:rPr lang="nb-NO" dirty="0" err="1" smtClean="0"/>
              <a:t>Kingeri</a:t>
            </a:r>
            <a:r>
              <a:rPr lang="nb-NO" dirty="0" smtClean="0"/>
              <a:t>, her har han rømt fra forhøret. </a:t>
            </a:r>
          </a:p>
          <a:p>
            <a:r>
              <a:rPr lang="nb-NO" dirty="0" smtClean="0"/>
              <a:t>Kanskje er han så opptatt med å fri til Sofia at katekismen må vike?</a:t>
            </a:r>
            <a:endParaRPr lang="nb-NO" dirty="0"/>
          </a:p>
        </p:txBody>
      </p:sp>
      <p:pic>
        <p:nvPicPr>
          <p:cNvPr id="4" name="Bilde 3"/>
          <p:cNvPicPr/>
          <p:nvPr/>
        </p:nvPicPr>
        <p:blipFill>
          <a:blip r:embed="rId2" cstate="print"/>
          <a:srcRect/>
          <a:stretch>
            <a:fillRect/>
          </a:stretch>
        </p:blipFill>
        <p:spPr bwMode="auto">
          <a:xfrm>
            <a:off x="1451577" y="3272373"/>
            <a:ext cx="9291215" cy="2050254"/>
          </a:xfrm>
          <a:prstGeom prst="rect">
            <a:avLst/>
          </a:prstGeom>
          <a:noFill/>
          <a:ln w="9525">
            <a:noFill/>
            <a:miter lim="800000"/>
            <a:headEnd/>
            <a:tailEnd/>
          </a:ln>
        </p:spPr>
      </p:pic>
    </p:spTree>
    <p:extLst>
      <p:ext uri="{BB962C8B-B14F-4D97-AF65-F5344CB8AC3E}">
        <p14:creationId xmlns:p14="http://schemas.microsoft.com/office/powerpoint/2010/main" val="29153567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smtClean="0"/>
              <a:t>Husforhørsprotokoll</a:t>
            </a:r>
            <a:r>
              <a:rPr lang="nb-NO" dirty="0" smtClean="0"/>
              <a:t>  1832</a:t>
            </a:r>
            <a:endParaRPr lang="nb-NO" dirty="0"/>
          </a:p>
        </p:txBody>
      </p:sp>
      <p:pic>
        <p:nvPicPr>
          <p:cNvPr id="4" name="Bilde 3"/>
          <p:cNvPicPr/>
          <p:nvPr/>
        </p:nvPicPr>
        <p:blipFill>
          <a:blip r:embed="rId2" cstate="print"/>
          <a:srcRect/>
          <a:stretch>
            <a:fillRect/>
          </a:stretch>
        </p:blipFill>
        <p:spPr bwMode="auto">
          <a:xfrm>
            <a:off x="965679" y="2378587"/>
            <a:ext cx="10634919" cy="2616494"/>
          </a:xfrm>
          <a:prstGeom prst="rect">
            <a:avLst/>
          </a:prstGeom>
          <a:noFill/>
          <a:ln w="9525">
            <a:noFill/>
            <a:miter lim="800000"/>
            <a:headEnd/>
            <a:tailEnd/>
          </a:ln>
        </p:spPr>
      </p:pic>
    </p:spTree>
    <p:extLst>
      <p:ext uri="{BB962C8B-B14F-4D97-AF65-F5344CB8AC3E}">
        <p14:creationId xmlns:p14="http://schemas.microsoft.com/office/powerpoint/2010/main" val="3579019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Rett pilkobling 13"/>
          <p:cNvCxnSpPr/>
          <p:nvPr/>
        </p:nvCxnSpPr>
        <p:spPr>
          <a:xfrm flipH="1">
            <a:off x="11081982" y="0"/>
            <a:ext cx="13648" cy="6045958"/>
          </a:xfrm>
          <a:prstGeom prst="straightConnector1">
            <a:avLst/>
          </a:prstGeom>
          <a:ln>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5" name="Gruppe 14"/>
          <p:cNvGrpSpPr/>
          <p:nvPr/>
        </p:nvGrpSpPr>
        <p:grpSpPr>
          <a:xfrm>
            <a:off x="9116708" y="149424"/>
            <a:ext cx="2879677" cy="369332"/>
            <a:chOff x="8925636" y="722631"/>
            <a:chExt cx="2879677" cy="369332"/>
          </a:xfrm>
        </p:grpSpPr>
        <p:sp>
          <p:nvSpPr>
            <p:cNvPr id="16" name="TekstSylinder 15"/>
            <p:cNvSpPr txBox="1"/>
            <p:nvPr/>
          </p:nvSpPr>
          <p:spPr>
            <a:xfrm>
              <a:off x="11109277" y="722631"/>
              <a:ext cx="696036" cy="369332"/>
            </a:xfrm>
            <a:prstGeom prst="rect">
              <a:avLst/>
            </a:prstGeom>
            <a:noFill/>
          </p:spPr>
          <p:txBody>
            <a:bodyPr wrap="square" rtlCol="0">
              <a:spAutoFit/>
            </a:bodyPr>
            <a:lstStyle/>
            <a:p>
              <a:r>
                <a:rPr lang="nb-NO" dirty="0" smtClean="0"/>
                <a:t>1793</a:t>
              </a:r>
              <a:endParaRPr lang="nb-NO" dirty="0"/>
            </a:p>
          </p:txBody>
        </p:sp>
        <p:cxnSp>
          <p:nvCxnSpPr>
            <p:cNvPr id="17" name="Rett pilkobling 16"/>
            <p:cNvCxnSpPr>
              <a:stCxn id="16" idx="1"/>
            </p:cNvCxnSpPr>
            <p:nvPr/>
          </p:nvCxnSpPr>
          <p:spPr>
            <a:xfrm flipH="1" flipV="1">
              <a:off x="10604310" y="900752"/>
              <a:ext cx="504967" cy="6545"/>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8" name="TekstSylinder 17"/>
            <p:cNvSpPr txBox="1"/>
            <p:nvPr/>
          </p:nvSpPr>
          <p:spPr>
            <a:xfrm>
              <a:off x="8925636" y="722631"/>
              <a:ext cx="1678674" cy="369332"/>
            </a:xfrm>
            <a:prstGeom prst="rect">
              <a:avLst/>
            </a:prstGeom>
            <a:noFill/>
          </p:spPr>
          <p:txBody>
            <a:bodyPr wrap="square" rtlCol="0">
              <a:spAutoFit/>
            </a:bodyPr>
            <a:lstStyle/>
            <a:p>
              <a:r>
                <a:rPr lang="nb-NO" dirty="0" err="1" smtClean="0"/>
                <a:t>Pehr</a:t>
              </a:r>
              <a:r>
                <a:rPr lang="nb-NO" dirty="0" smtClean="0"/>
                <a:t> blir født</a:t>
              </a:r>
              <a:endParaRPr lang="nb-NO" dirty="0"/>
            </a:p>
          </p:txBody>
        </p:sp>
      </p:grpSp>
      <p:grpSp>
        <p:nvGrpSpPr>
          <p:cNvPr id="19" name="Gruppe 18"/>
          <p:cNvGrpSpPr/>
          <p:nvPr/>
        </p:nvGrpSpPr>
        <p:grpSpPr>
          <a:xfrm>
            <a:off x="9118980" y="520184"/>
            <a:ext cx="2879677" cy="369332"/>
            <a:chOff x="8927908" y="1093391"/>
            <a:chExt cx="2879677" cy="369332"/>
          </a:xfrm>
        </p:grpSpPr>
        <p:sp>
          <p:nvSpPr>
            <p:cNvPr id="20" name="TekstSylinder 19"/>
            <p:cNvSpPr txBox="1"/>
            <p:nvPr/>
          </p:nvSpPr>
          <p:spPr>
            <a:xfrm>
              <a:off x="11111549" y="1093391"/>
              <a:ext cx="696036" cy="369332"/>
            </a:xfrm>
            <a:prstGeom prst="rect">
              <a:avLst/>
            </a:prstGeom>
            <a:noFill/>
          </p:spPr>
          <p:txBody>
            <a:bodyPr wrap="square" rtlCol="0">
              <a:spAutoFit/>
            </a:bodyPr>
            <a:lstStyle/>
            <a:p>
              <a:r>
                <a:rPr lang="nb-NO" dirty="0" smtClean="0"/>
                <a:t>1801</a:t>
              </a:r>
              <a:endParaRPr lang="nb-NO" dirty="0"/>
            </a:p>
          </p:txBody>
        </p:sp>
        <p:cxnSp>
          <p:nvCxnSpPr>
            <p:cNvPr id="21" name="Rett pilkobling 20"/>
            <p:cNvCxnSpPr>
              <a:stCxn id="20" idx="1"/>
            </p:cNvCxnSpPr>
            <p:nvPr/>
          </p:nvCxnSpPr>
          <p:spPr>
            <a:xfrm flipH="1" flipV="1">
              <a:off x="10606582" y="1271512"/>
              <a:ext cx="504967" cy="6545"/>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2" name="TekstSylinder 21"/>
            <p:cNvSpPr txBox="1"/>
            <p:nvPr/>
          </p:nvSpPr>
          <p:spPr>
            <a:xfrm>
              <a:off x="8927908" y="1093391"/>
              <a:ext cx="1678674" cy="369332"/>
            </a:xfrm>
            <a:prstGeom prst="rect">
              <a:avLst/>
            </a:prstGeom>
            <a:noFill/>
          </p:spPr>
          <p:txBody>
            <a:bodyPr wrap="square" rtlCol="0">
              <a:spAutoFit/>
            </a:bodyPr>
            <a:lstStyle/>
            <a:p>
              <a:r>
                <a:rPr lang="nb-NO" dirty="0" smtClean="0"/>
                <a:t>Sofia blir født</a:t>
              </a:r>
              <a:endParaRPr lang="nb-NO" dirty="0"/>
            </a:p>
          </p:txBody>
        </p:sp>
      </p:grpSp>
      <p:grpSp>
        <p:nvGrpSpPr>
          <p:cNvPr id="23" name="Gruppe 22"/>
          <p:cNvGrpSpPr/>
          <p:nvPr/>
        </p:nvGrpSpPr>
        <p:grpSpPr>
          <a:xfrm>
            <a:off x="9118980" y="5242323"/>
            <a:ext cx="2879677" cy="369332"/>
            <a:chOff x="8925636" y="722631"/>
            <a:chExt cx="2879677" cy="369332"/>
          </a:xfrm>
        </p:grpSpPr>
        <p:sp>
          <p:nvSpPr>
            <p:cNvPr id="24" name="TekstSylinder 23"/>
            <p:cNvSpPr txBox="1"/>
            <p:nvPr/>
          </p:nvSpPr>
          <p:spPr>
            <a:xfrm>
              <a:off x="11109277" y="722631"/>
              <a:ext cx="696036" cy="369332"/>
            </a:xfrm>
            <a:prstGeom prst="rect">
              <a:avLst/>
            </a:prstGeom>
            <a:noFill/>
          </p:spPr>
          <p:txBody>
            <a:bodyPr wrap="square" rtlCol="0">
              <a:spAutoFit/>
            </a:bodyPr>
            <a:lstStyle/>
            <a:p>
              <a:r>
                <a:rPr lang="nb-NO" dirty="0" smtClean="0"/>
                <a:t>1861</a:t>
              </a:r>
              <a:endParaRPr lang="nb-NO" dirty="0"/>
            </a:p>
          </p:txBody>
        </p:sp>
        <p:cxnSp>
          <p:nvCxnSpPr>
            <p:cNvPr id="25" name="Rett pilkobling 24"/>
            <p:cNvCxnSpPr>
              <a:stCxn id="24" idx="1"/>
            </p:cNvCxnSpPr>
            <p:nvPr/>
          </p:nvCxnSpPr>
          <p:spPr>
            <a:xfrm flipH="1" flipV="1">
              <a:off x="10604310" y="900752"/>
              <a:ext cx="504967" cy="6545"/>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6" name="TekstSylinder 25"/>
            <p:cNvSpPr txBox="1"/>
            <p:nvPr/>
          </p:nvSpPr>
          <p:spPr>
            <a:xfrm>
              <a:off x="8925636" y="722631"/>
              <a:ext cx="1678674" cy="369332"/>
            </a:xfrm>
            <a:prstGeom prst="rect">
              <a:avLst/>
            </a:prstGeom>
            <a:noFill/>
          </p:spPr>
          <p:txBody>
            <a:bodyPr wrap="square" rtlCol="0">
              <a:spAutoFit/>
            </a:bodyPr>
            <a:lstStyle/>
            <a:p>
              <a:r>
                <a:rPr lang="nb-NO" dirty="0" err="1" smtClean="0"/>
                <a:t>Pehr</a:t>
              </a:r>
              <a:r>
                <a:rPr lang="nb-NO" dirty="0" smtClean="0"/>
                <a:t> dør</a:t>
              </a:r>
              <a:endParaRPr lang="nb-NO" dirty="0"/>
            </a:p>
          </p:txBody>
        </p:sp>
      </p:grpSp>
      <p:grpSp>
        <p:nvGrpSpPr>
          <p:cNvPr id="27" name="Gruppe 26"/>
          <p:cNvGrpSpPr/>
          <p:nvPr/>
        </p:nvGrpSpPr>
        <p:grpSpPr>
          <a:xfrm>
            <a:off x="9121252" y="5613083"/>
            <a:ext cx="2879677" cy="369332"/>
            <a:chOff x="8927908" y="1093391"/>
            <a:chExt cx="2879677" cy="369332"/>
          </a:xfrm>
        </p:grpSpPr>
        <p:sp>
          <p:nvSpPr>
            <p:cNvPr id="28" name="TekstSylinder 27"/>
            <p:cNvSpPr txBox="1"/>
            <p:nvPr/>
          </p:nvSpPr>
          <p:spPr>
            <a:xfrm>
              <a:off x="11111549" y="1093391"/>
              <a:ext cx="696036" cy="369332"/>
            </a:xfrm>
            <a:prstGeom prst="rect">
              <a:avLst/>
            </a:prstGeom>
            <a:noFill/>
          </p:spPr>
          <p:txBody>
            <a:bodyPr wrap="square" rtlCol="0">
              <a:spAutoFit/>
            </a:bodyPr>
            <a:lstStyle/>
            <a:p>
              <a:r>
                <a:rPr lang="nb-NO" dirty="0" smtClean="0"/>
                <a:t>1865</a:t>
              </a:r>
              <a:endParaRPr lang="nb-NO" dirty="0"/>
            </a:p>
          </p:txBody>
        </p:sp>
        <p:cxnSp>
          <p:nvCxnSpPr>
            <p:cNvPr id="29" name="Rett pilkobling 28"/>
            <p:cNvCxnSpPr>
              <a:stCxn id="28" idx="1"/>
            </p:cNvCxnSpPr>
            <p:nvPr/>
          </p:nvCxnSpPr>
          <p:spPr>
            <a:xfrm flipH="1" flipV="1">
              <a:off x="10606582" y="1271512"/>
              <a:ext cx="504967" cy="6545"/>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0" name="TekstSylinder 29"/>
            <p:cNvSpPr txBox="1"/>
            <p:nvPr/>
          </p:nvSpPr>
          <p:spPr>
            <a:xfrm>
              <a:off x="8927908" y="1093391"/>
              <a:ext cx="1678674" cy="369332"/>
            </a:xfrm>
            <a:prstGeom prst="rect">
              <a:avLst/>
            </a:prstGeom>
            <a:noFill/>
          </p:spPr>
          <p:txBody>
            <a:bodyPr wrap="square" rtlCol="0">
              <a:spAutoFit/>
            </a:bodyPr>
            <a:lstStyle/>
            <a:p>
              <a:r>
                <a:rPr lang="nb-NO" dirty="0" smtClean="0"/>
                <a:t>Sofia dør</a:t>
              </a:r>
              <a:endParaRPr lang="nb-NO" dirty="0"/>
            </a:p>
          </p:txBody>
        </p:sp>
      </p:grpSp>
      <p:grpSp>
        <p:nvGrpSpPr>
          <p:cNvPr id="31" name="Gruppe 30"/>
          <p:cNvGrpSpPr/>
          <p:nvPr/>
        </p:nvGrpSpPr>
        <p:grpSpPr>
          <a:xfrm>
            <a:off x="8775510" y="2815284"/>
            <a:ext cx="3211771" cy="369332"/>
            <a:chOff x="8595814" y="1093391"/>
            <a:chExt cx="3211771" cy="369332"/>
          </a:xfrm>
        </p:grpSpPr>
        <p:sp>
          <p:nvSpPr>
            <p:cNvPr id="32" name="TekstSylinder 31"/>
            <p:cNvSpPr txBox="1"/>
            <p:nvPr/>
          </p:nvSpPr>
          <p:spPr>
            <a:xfrm>
              <a:off x="11111549" y="1093391"/>
              <a:ext cx="696036" cy="369332"/>
            </a:xfrm>
            <a:prstGeom prst="rect">
              <a:avLst/>
            </a:prstGeom>
            <a:noFill/>
          </p:spPr>
          <p:txBody>
            <a:bodyPr wrap="square" rtlCol="0">
              <a:spAutoFit/>
            </a:bodyPr>
            <a:lstStyle/>
            <a:p>
              <a:r>
                <a:rPr lang="nb-NO" dirty="0" smtClean="0"/>
                <a:t>1831</a:t>
              </a:r>
              <a:endParaRPr lang="nb-NO" dirty="0"/>
            </a:p>
          </p:txBody>
        </p:sp>
        <p:cxnSp>
          <p:nvCxnSpPr>
            <p:cNvPr id="33" name="Rett pilkobling 32"/>
            <p:cNvCxnSpPr>
              <a:stCxn id="32" idx="1"/>
            </p:cNvCxnSpPr>
            <p:nvPr/>
          </p:nvCxnSpPr>
          <p:spPr>
            <a:xfrm flipH="1" flipV="1">
              <a:off x="10606582" y="1271512"/>
              <a:ext cx="504967" cy="6545"/>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4" name="TekstSylinder 33"/>
            <p:cNvSpPr txBox="1"/>
            <p:nvPr/>
          </p:nvSpPr>
          <p:spPr>
            <a:xfrm>
              <a:off x="8595814" y="1093391"/>
              <a:ext cx="2010768" cy="369332"/>
            </a:xfrm>
            <a:prstGeom prst="rect">
              <a:avLst/>
            </a:prstGeom>
            <a:noFill/>
          </p:spPr>
          <p:txBody>
            <a:bodyPr wrap="square" rtlCol="0">
              <a:spAutoFit/>
            </a:bodyPr>
            <a:lstStyle/>
            <a:p>
              <a:r>
                <a:rPr lang="nb-NO" dirty="0" smtClean="0"/>
                <a:t>Petter blir født</a:t>
              </a:r>
              <a:endParaRPr lang="nb-NO" dirty="0"/>
            </a:p>
          </p:txBody>
        </p:sp>
      </p:grpSp>
      <p:grpSp>
        <p:nvGrpSpPr>
          <p:cNvPr id="35" name="Gruppe 34"/>
          <p:cNvGrpSpPr/>
          <p:nvPr/>
        </p:nvGrpSpPr>
        <p:grpSpPr>
          <a:xfrm>
            <a:off x="8777782" y="3895732"/>
            <a:ext cx="3211771" cy="369332"/>
            <a:chOff x="8595814" y="1093391"/>
            <a:chExt cx="3211771" cy="369332"/>
          </a:xfrm>
        </p:grpSpPr>
        <p:sp>
          <p:nvSpPr>
            <p:cNvPr id="36" name="TekstSylinder 35"/>
            <p:cNvSpPr txBox="1"/>
            <p:nvPr/>
          </p:nvSpPr>
          <p:spPr>
            <a:xfrm>
              <a:off x="11111549" y="1093391"/>
              <a:ext cx="696036" cy="369332"/>
            </a:xfrm>
            <a:prstGeom prst="rect">
              <a:avLst/>
            </a:prstGeom>
            <a:noFill/>
          </p:spPr>
          <p:txBody>
            <a:bodyPr wrap="square" rtlCol="0">
              <a:spAutoFit/>
            </a:bodyPr>
            <a:lstStyle/>
            <a:p>
              <a:r>
                <a:rPr lang="nb-NO" dirty="0" smtClean="0"/>
                <a:t>1835</a:t>
              </a:r>
              <a:endParaRPr lang="nb-NO" dirty="0"/>
            </a:p>
          </p:txBody>
        </p:sp>
        <p:cxnSp>
          <p:nvCxnSpPr>
            <p:cNvPr id="37" name="Rett pilkobling 36"/>
            <p:cNvCxnSpPr>
              <a:stCxn id="36" idx="1"/>
            </p:cNvCxnSpPr>
            <p:nvPr/>
          </p:nvCxnSpPr>
          <p:spPr>
            <a:xfrm flipH="1" flipV="1">
              <a:off x="10606582" y="1271512"/>
              <a:ext cx="504967" cy="6545"/>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8" name="TekstSylinder 37"/>
            <p:cNvSpPr txBox="1"/>
            <p:nvPr/>
          </p:nvSpPr>
          <p:spPr>
            <a:xfrm>
              <a:off x="8595814" y="1093391"/>
              <a:ext cx="2010768" cy="369332"/>
            </a:xfrm>
            <a:prstGeom prst="rect">
              <a:avLst/>
            </a:prstGeom>
            <a:noFill/>
          </p:spPr>
          <p:txBody>
            <a:bodyPr wrap="square" rtlCol="0">
              <a:spAutoFit/>
            </a:bodyPr>
            <a:lstStyle/>
            <a:p>
              <a:r>
                <a:rPr lang="nb-NO" dirty="0" err="1" smtClean="0"/>
                <a:t>Britha</a:t>
              </a:r>
              <a:r>
                <a:rPr lang="nb-NO" dirty="0" smtClean="0"/>
                <a:t> blir født</a:t>
              </a:r>
              <a:endParaRPr lang="nb-NO" dirty="0"/>
            </a:p>
          </p:txBody>
        </p:sp>
      </p:grpSp>
      <p:sp>
        <p:nvSpPr>
          <p:cNvPr id="39" name="Rektangel 38"/>
          <p:cNvSpPr/>
          <p:nvPr/>
        </p:nvSpPr>
        <p:spPr>
          <a:xfrm>
            <a:off x="10786278" y="3184616"/>
            <a:ext cx="664194" cy="711116"/>
          </a:xfrm>
          <a:prstGeom prst="rect">
            <a:avLst/>
          </a:prstGeom>
          <a:pattFill prst="pct5">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40" name="Gruppe 39"/>
          <p:cNvGrpSpPr/>
          <p:nvPr/>
        </p:nvGrpSpPr>
        <p:grpSpPr>
          <a:xfrm>
            <a:off x="8777782" y="1016051"/>
            <a:ext cx="3211771" cy="369332"/>
            <a:chOff x="8595814" y="1093391"/>
            <a:chExt cx="3211771" cy="369332"/>
          </a:xfrm>
        </p:grpSpPr>
        <p:sp>
          <p:nvSpPr>
            <p:cNvPr id="41" name="TekstSylinder 40"/>
            <p:cNvSpPr txBox="1"/>
            <p:nvPr/>
          </p:nvSpPr>
          <p:spPr>
            <a:xfrm>
              <a:off x="11111549" y="1093391"/>
              <a:ext cx="696036" cy="369332"/>
            </a:xfrm>
            <a:prstGeom prst="rect">
              <a:avLst/>
            </a:prstGeom>
            <a:noFill/>
          </p:spPr>
          <p:txBody>
            <a:bodyPr wrap="square" rtlCol="0">
              <a:spAutoFit/>
            </a:bodyPr>
            <a:lstStyle/>
            <a:p>
              <a:r>
                <a:rPr lang="nb-NO" dirty="0" smtClean="0"/>
                <a:t>1817</a:t>
              </a:r>
              <a:endParaRPr lang="nb-NO" dirty="0"/>
            </a:p>
          </p:txBody>
        </p:sp>
        <p:cxnSp>
          <p:nvCxnSpPr>
            <p:cNvPr id="42" name="Rett pilkobling 41"/>
            <p:cNvCxnSpPr>
              <a:stCxn id="41" idx="1"/>
            </p:cNvCxnSpPr>
            <p:nvPr/>
          </p:nvCxnSpPr>
          <p:spPr>
            <a:xfrm flipH="1" flipV="1">
              <a:off x="10606582" y="1271512"/>
              <a:ext cx="504967" cy="6545"/>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3" name="TekstSylinder 42"/>
            <p:cNvSpPr txBox="1"/>
            <p:nvPr/>
          </p:nvSpPr>
          <p:spPr>
            <a:xfrm>
              <a:off x="8595814" y="1093391"/>
              <a:ext cx="2010768" cy="369332"/>
            </a:xfrm>
            <a:prstGeom prst="rect">
              <a:avLst/>
            </a:prstGeom>
            <a:noFill/>
          </p:spPr>
          <p:txBody>
            <a:bodyPr wrap="square" rtlCol="0">
              <a:spAutoFit/>
            </a:bodyPr>
            <a:lstStyle/>
            <a:p>
              <a:r>
                <a:rPr lang="nb-NO" dirty="0" smtClean="0"/>
                <a:t>Stokken</a:t>
              </a:r>
              <a:endParaRPr lang="nb-NO" dirty="0"/>
            </a:p>
          </p:txBody>
        </p:sp>
      </p:grpSp>
      <p:grpSp>
        <p:nvGrpSpPr>
          <p:cNvPr id="44" name="Gruppe 43"/>
          <p:cNvGrpSpPr/>
          <p:nvPr/>
        </p:nvGrpSpPr>
        <p:grpSpPr>
          <a:xfrm>
            <a:off x="8777782" y="1329946"/>
            <a:ext cx="3211771" cy="369332"/>
            <a:chOff x="8595814" y="1093391"/>
            <a:chExt cx="3211771" cy="369332"/>
          </a:xfrm>
        </p:grpSpPr>
        <p:sp>
          <p:nvSpPr>
            <p:cNvPr id="45" name="TekstSylinder 44"/>
            <p:cNvSpPr txBox="1"/>
            <p:nvPr/>
          </p:nvSpPr>
          <p:spPr>
            <a:xfrm>
              <a:off x="11111549" y="1093391"/>
              <a:ext cx="696036" cy="369332"/>
            </a:xfrm>
            <a:prstGeom prst="rect">
              <a:avLst/>
            </a:prstGeom>
            <a:noFill/>
          </p:spPr>
          <p:txBody>
            <a:bodyPr wrap="square" rtlCol="0">
              <a:spAutoFit/>
            </a:bodyPr>
            <a:lstStyle/>
            <a:p>
              <a:r>
                <a:rPr lang="nb-NO" dirty="0" smtClean="0"/>
                <a:t>1819</a:t>
              </a:r>
              <a:endParaRPr lang="nb-NO" dirty="0"/>
            </a:p>
          </p:txBody>
        </p:sp>
        <p:cxnSp>
          <p:nvCxnSpPr>
            <p:cNvPr id="46" name="Rett pilkobling 45"/>
            <p:cNvCxnSpPr>
              <a:stCxn id="45" idx="1"/>
            </p:cNvCxnSpPr>
            <p:nvPr/>
          </p:nvCxnSpPr>
          <p:spPr>
            <a:xfrm flipH="1" flipV="1">
              <a:off x="10606582" y="1271512"/>
              <a:ext cx="504967" cy="6545"/>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7" name="TekstSylinder 46"/>
            <p:cNvSpPr txBox="1"/>
            <p:nvPr/>
          </p:nvSpPr>
          <p:spPr>
            <a:xfrm>
              <a:off x="8595814" y="1093391"/>
              <a:ext cx="2010768" cy="369332"/>
            </a:xfrm>
            <a:prstGeom prst="rect">
              <a:avLst/>
            </a:prstGeom>
            <a:noFill/>
          </p:spPr>
          <p:txBody>
            <a:bodyPr wrap="square" rtlCol="0">
              <a:spAutoFit/>
            </a:bodyPr>
            <a:lstStyle/>
            <a:p>
              <a:r>
                <a:rPr lang="nb-NO" dirty="0" err="1" smtClean="0"/>
                <a:t>Kardis</a:t>
              </a:r>
              <a:r>
                <a:rPr lang="nb-NO" dirty="0" smtClean="0"/>
                <a:t>?</a:t>
              </a:r>
              <a:endParaRPr lang="nb-NO" dirty="0"/>
            </a:p>
          </p:txBody>
        </p:sp>
      </p:grpSp>
      <p:grpSp>
        <p:nvGrpSpPr>
          <p:cNvPr id="48" name="Gruppe 47"/>
          <p:cNvGrpSpPr/>
          <p:nvPr/>
        </p:nvGrpSpPr>
        <p:grpSpPr>
          <a:xfrm>
            <a:off x="8780054" y="1659767"/>
            <a:ext cx="3211771" cy="369332"/>
            <a:chOff x="8595814" y="1093391"/>
            <a:chExt cx="3211771" cy="369332"/>
          </a:xfrm>
        </p:grpSpPr>
        <p:sp>
          <p:nvSpPr>
            <p:cNvPr id="49" name="TekstSylinder 48"/>
            <p:cNvSpPr txBox="1"/>
            <p:nvPr/>
          </p:nvSpPr>
          <p:spPr>
            <a:xfrm>
              <a:off x="11111549" y="1093391"/>
              <a:ext cx="696036" cy="369332"/>
            </a:xfrm>
            <a:prstGeom prst="rect">
              <a:avLst/>
            </a:prstGeom>
            <a:noFill/>
          </p:spPr>
          <p:txBody>
            <a:bodyPr wrap="square" rtlCol="0">
              <a:spAutoFit/>
            </a:bodyPr>
            <a:lstStyle/>
            <a:p>
              <a:r>
                <a:rPr lang="nb-NO" dirty="0" smtClean="0"/>
                <a:t>1821</a:t>
              </a:r>
              <a:endParaRPr lang="nb-NO" dirty="0"/>
            </a:p>
          </p:txBody>
        </p:sp>
        <p:cxnSp>
          <p:nvCxnSpPr>
            <p:cNvPr id="50" name="Rett pilkobling 49"/>
            <p:cNvCxnSpPr>
              <a:stCxn id="49" idx="1"/>
            </p:cNvCxnSpPr>
            <p:nvPr/>
          </p:nvCxnSpPr>
          <p:spPr>
            <a:xfrm flipH="1" flipV="1">
              <a:off x="10606582" y="1271512"/>
              <a:ext cx="504967" cy="6545"/>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1" name="TekstSylinder 50"/>
            <p:cNvSpPr txBox="1"/>
            <p:nvPr/>
          </p:nvSpPr>
          <p:spPr>
            <a:xfrm>
              <a:off x="8595814" y="1093391"/>
              <a:ext cx="2010768" cy="369332"/>
            </a:xfrm>
            <a:prstGeom prst="rect">
              <a:avLst/>
            </a:prstGeom>
            <a:noFill/>
          </p:spPr>
          <p:txBody>
            <a:bodyPr wrap="square" rtlCol="0">
              <a:spAutoFit/>
            </a:bodyPr>
            <a:lstStyle/>
            <a:p>
              <a:r>
                <a:rPr lang="nb-NO" dirty="0" err="1" smtClean="0"/>
                <a:t>Kingeri</a:t>
              </a:r>
              <a:endParaRPr lang="nb-NO" dirty="0"/>
            </a:p>
          </p:txBody>
        </p:sp>
      </p:grpSp>
    </p:spTree>
    <p:extLst>
      <p:ext uri="{BB962C8B-B14F-4D97-AF65-F5344CB8AC3E}">
        <p14:creationId xmlns:p14="http://schemas.microsoft.com/office/powerpoint/2010/main" val="32646814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451579" y="1742774"/>
            <a:ext cx="9291215" cy="1327969"/>
          </a:xfrm>
        </p:spPr>
        <p:txBody>
          <a:bodyPr/>
          <a:lstStyle/>
          <a:p>
            <a:r>
              <a:rPr lang="nb-NO" dirty="0" smtClean="0"/>
              <a:t>Emil </a:t>
            </a:r>
            <a:r>
              <a:rPr lang="nb-NO" dirty="0" err="1" smtClean="0"/>
              <a:t>Grym</a:t>
            </a:r>
            <a:r>
              <a:rPr lang="nb-NO" dirty="0" smtClean="0"/>
              <a:t> 1959, </a:t>
            </a:r>
            <a:r>
              <a:rPr lang="sv-SE" dirty="0" smtClean="0"/>
              <a:t>Från </a:t>
            </a:r>
            <a:r>
              <a:rPr lang="sv-SE" dirty="0"/>
              <a:t>Tornedalen till Nordnorge : anteckningar om utvandringen från norra Sverige till norra Norge under 1700- och 1800-talen</a:t>
            </a:r>
            <a:endParaRPr lang="nb-NO" dirty="0"/>
          </a:p>
        </p:txBody>
      </p:sp>
      <p:sp>
        <p:nvSpPr>
          <p:cNvPr id="4" name="AutoShape 2" descr="Inline image 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5" name="AutoShape 4" descr="Inline image 1"/>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7" name="AutoShape 8" descr="Inline image 1"/>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8" name="Bilde 7"/>
          <p:cNvPicPr>
            <a:picLocks noChangeAspect="1"/>
          </p:cNvPicPr>
          <p:nvPr/>
        </p:nvPicPr>
        <p:blipFill>
          <a:blip r:embed="rId3"/>
          <a:stretch>
            <a:fillRect/>
          </a:stretch>
        </p:blipFill>
        <p:spPr>
          <a:xfrm>
            <a:off x="1356045" y="2838731"/>
            <a:ext cx="9548228" cy="1924335"/>
          </a:xfrm>
          <a:prstGeom prst="rect">
            <a:avLst/>
          </a:prstGeom>
        </p:spPr>
      </p:pic>
    </p:spTree>
    <p:extLst>
      <p:ext uri="{BB962C8B-B14F-4D97-AF65-F5344CB8AC3E}">
        <p14:creationId xmlns:p14="http://schemas.microsoft.com/office/powerpoint/2010/main" val="2782410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Drukningsulykke, Juli 1784</a:t>
            </a:r>
            <a:endParaRPr lang="nb-NO" dirty="0"/>
          </a:p>
        </p:txBody>
      </p:sp>
      <p:sp>
        <p:nvSpPr>
          <p:cNvPr id="4" name="AutoShape 2" descr="Inline image 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5" name="Bilde 4"/>
          <p:cNvPicPr>
            <a:picLocks noChangeAspect="1"/>
          </p:cNvPicPr>
          <p:nvPr/>
        </p:nvPicPr>
        <p:blipFill>
          <a:blip r:embed="rId3"/>
          <a:stretch>
            <a:fillRect/>
          </a:stretch>
        </p:blipFill>
        <p:spPr>
          <a:xfrm>
            <a:off x="155575" y="2687058"/>
            <a:ext cx="11898685" cy="1953181"/>
          </a:xfrm>
          <a:prstGeom prst="rect">
            <a:avLst/>
          </a:prstGeom>
        </p:spPr>
      </p:pic>
    </p:spTree>
    <p:extLst>
      <p:ext uri="{BB962C8B-B14F-4D97-AF65-F5344CB8AC3E}">
        <p14:creationId xmlns:p14="http://schemas.microsoft.com/office/powerpoint/2010/main" val="3494571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p:cNvSpPr txBox="1"/>
          <p:nvPr/>
        </p:nvSpPr>
        <p:spPr>
          <a:xfrm>
            <a:off x="0" y="6627168"/>
            <a:ext cx="5293895" cy="230832"/>
          </a:xfrm>
          <a:prstGeom prst="rect">
            <a:avLst/>
          </a:prstGeom>
          <a:noFill/>
        </p:spPr>
        <p:txBody>
          <a:bodyPr wrap="square" rtlCol="0">
            <a:spAutoFit/>
          </a:bodyPr>
          <a:lstStyle/>
          <a:p>
            <a:r>
              <a:rPr lang="nb-NO" sz="900" i="1" dirty="0"/>
              <a:t>https://lappmarken.wordpress.com/2012/10/29/kolaren-i-kengis-som-kallade-sig-fransos</a:t>
            </a:r>
          </a:p>
        </p:txBody>
      </p:sp>
      <p:sp>
        <p:nvSpPr>
          <p:cNvPr id="6" name="AutoShape 2" descr="https://thumbnail.myheritageimages.com/428/011/334428011/500/500012_9259169g45q1c8c6a2z84d_J_75x128.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9"/>
          <p:cNvPicPr>
            <a:picLocks noChangeAspect="1"/>
          </p:cNvPicPr>
          <p:nvPr/>
        </p:nvPicPr>
        <p:blipFill>
          <a:blip r:embed="rId3"/>
          <a:stretch>
            <a:fillRect/>
          </a:stretch>
        </p:blipFill>
        <p:spPr>
          <a:xfrm>
            <a:off x="460375" y="1801687"/>
            <a:ext cx="3032094" cy="3973738"/>
          </a:xfrm>
          <a:prstGeom prst="rect">
            <a:avLst/>
          </a:prstGeom>
        </p:spPr>
      </p:pic>
      <p:pic>
        <p:nvPicPr>
          <p:cNvPr id="2" name="Bilde 1"/>
          <p:cNvPicPr>
            <a:picLocks noChangeAspect="1"/>
          </p:cNvPicPr>
          <p:nvPr/>
        </p:nvPicPr>
        <p:blipFill>
          <a:blip r:embed="rId4"/>
          <a:stretch>
            <a:fillRect/>
          </a:stretch>
        </p:blipFill>
        <p:spPr>
          <a:xfrm>
            <a:off x="460375" y="284603"/>
            <a:ext cx="9754025" cy="1330682"/>
          </a:xfrm>
          <a:prstGeom prst="rect">
            <a:avLst/>
          </a:prstGeom>
        </p:spPr>
      </p:pic>
      <p:pic>
        <p:nvPicPr>
          <p:cNvPr id="3" name="Bilde 2"/>
          <p:cNvPicPr>
            <a:picLocks noChangeAspect="1"/>
          </p:cNvPicPr>
          <p:nvPr/>
        </p:nvPicPr>
        <p:blipFill>
          <a:blip r:embed="rId5"/>
          <a:stretch>
            <a:fillRect/>
          </a:stretch>
        </p:blipFill>
        <p:spPr>
          <a:xfrm>
            <a:off x="4055655" y="1801688"/>
            <a:ext cx="7033330" cy="3973738"/>
          </a:xfrm>
          <a:prstGeom prst="rect">
            <a:avLst/>
          </a:prstGeom>
        </p:spPr>
      </p:pic>
    </p:spTree>
    <p:extLst>
      <p:ext uri="{BB962C8B-B14F-4D97-AF65-F5344CB8AC3E}">
        <p14:creationId xmlns:p14="http://schemas.microsoft.com/office/powerpoint/2010/main" val="251750870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06BFDE"/>
      </a:accent6>
      <a:hlink>
        <a:srgbClr val="FBAE29"/>
      </a:hlink>
      <a:folHlink>
        <a:srgbClr val="EDC47E"/>
      </a:folHlink>
    </a:clrScheme>
    <a:fontScheme name="Gallery">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TM10001114[[fn=Galleri]]</Template>
  <TotalTime>4368</TotalTime>
  <Words>1111</Words>
  <Application>Microsoft Office PowerPoint</Application>
  <PresentationFormat>Widescreen</PresentationFormat>
  <Paragraphs>153</Paragraphs>
  <Slides>20</Slides>
  <Notes>13</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20</vt:i4>
      </vt:variant>
    </vt:vector>
  </HeadingPairs>
  <TitlesOfParts>
    <vt:vector size="24" baseType="lpstr">
      <vt:lpstr>Arial</vt:lpstr>
      <vt:lpstr>Calibri</vt:lpstr>
      <vt:lpstr>Rockwell</vt:lpstr>
      <vt:lpstr>Gallery</vt:lpstr>
      <vt:lpstr>Kåfjord KVenforening</vt:lpstr>
      <vt:lpstr>PowerPoint-presentasjon</vt:lpstr>
      <vt:lpstr>PowerPoint-presentasjon</vt:lpstr>
      <vt:lpstr>R, </vt:lpstr>
      <vt:lpstr>Mathias hans mathiassen, f. 4. August 1865</vt:lpstr>
      <vt:lpstr>www.myheritage.com</vt:lpstr>
      <vt:lpstr>PowerPoint-presentasjon</vt:lpstr>
      <vt:lpstr>PowerPoint-presentasjon</vt:lpstr>
      <vt:lpstr>Svenske kilder</vt:lpstr>
      <vt:lpstr>PowerPoint-presentasjon</vt:lpstr>
      <vt:lpstr>PowerPoint-presentasjon</vt:lpstr>
      <vt:lpstr>PowerPoint-presentasjon</vt:lpstr>
      <vt:lpstr>PowerPoint-presentasjon</vt:lpstr>
      <vt:lpstr>PowerPoint-presentasjon</vt:lpstr>
      <vt:lpstr>PowerPoint-presentasjon</vt:lpstr>
      <vt:lpstr>Husforhørsprotokoll  1832</vt:lpstr>
      <vt:lpstr>PowerPoint-presentasjon</vt:lpstr>
      <vt:lpstr>PowerPoint-presentasjon</vt:lpstr>
      <vt:lpstr>Drukningsulykke, Juli 1784</vt:lpstr>
      <vt:lpstr>PowerPoint-presentasjon</vt:lpstr>
    </vt:vector>
  </TitlesOfParts>
  <Company>Kystverket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Kåfjord KVenforening</dc:title>
  <dc:creator>Mathisen, Anders</dc:creator>
  <cp:lastModifiedBy>Mathisen, Anders</cp:lastModifiedBy>
  <cp:revision>92</cp:revision>
  <dcterms:created xsi:type="dcterms:W3CDTF">2019-11-15T12:12:46Z</dcterms:created>
  <dcterms:modified xsi:type="dcterms:W3CDTF">2019-11-19T15:33:29Z</dcterms:modified>
</cp:coreProperties>
</file>